
<file path=[Content_Types].xml><?xml version="1.0" encoding="utf-8"?>
<Types xmlns="http://schemas.openxmlformats.org/package/2006/content-types">
  <Default Extension="bin" ContentType="image/png"/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3.xml" ContentType="application/vnd.openxmlformats-officedocument.presentationml.tags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embedTrueTypeFonts="1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261" r:id="rId2"/>
    <p:sldId id="262" r:id="rId3"/>
    <p:sldId id="265" r:id="rId4"/>
    <p:sldId id="266" r:id="rId5"/>
    <p:sldId id="267" r:id="rId6"/>
    <p:sldId id="269" r:id="rId7"/>
    <p:sldId id="277" r:id="rId8"/>
    <p:sldId id="270" r:id="rId9"/>
    <p:sldId id="271" r:id="rId10"/>
    <p:sldId id="272" r:id="rId11"/>
    <p:sldId id="274" r:id="rId12"/>
    <p:sldId id="273" r:id="rId13"/>
    <p:sldId id="276" r:id="rId14"/>
    <p:sldId id="275" r:id="rId15"/>
    <p:sldId id="278" r:id="rId16"/>
    <p:sldId id="260" r:id="rId17"/>
  </p:sldIdLst>
  <p:sldSz cx="12188825" cy="6858000"/>
  <p:notesSz cx="6797675" cy="9926638"/>
  <p:embeddedFontLst>
    <p:embeddedFont>
      <p:font typeface="AU Peto" panose="040C0B07020602020301" pitchFamily="82" charset="0"/>
      <p:regular r:id="rId20"/>
    </p:embeddedFont>
    <p:embeddedFont>
      <p:font typeface="AU Passata" panose="020B0503030502030804" pitchFamily="34" charset="0"/>
      <p:regular r:id="rId21"/>
      <p:bold r:id="rId22"/>
    </p:embeddedFont>
    <p:embeddedFont>
      <p:font typeface="Wingdings 3" panose="05040102010807070707" pitchFamily="18" charset="2"/>
      <p:regular r:id="rId23"/>
    </p:embeddedFont>
    <p:embeddedFont>
      <p:font typeface="AU Passata Light" panose="020B0303030902030804" pitchFamily="34" charset="0"/>
      <p:regular r:id="rId24"/>
      <p:bold r:id="rId25"/>
    </p:embeddedFont>
    <p:embeddedFont>
      <p:font typeface="Georgia" panose="02040502050405020303" pitchFamily="18" charset="0"/>
      <p:regular r:id="rId26"/>
      <p:bold r:id="rId27"/>
      <p:italic r:id="rId28"/>
      <p:boldItalic r:id="rId29"/>
    </p:embeddedFont>
    <p:embeddedFont>
      <p:font typeface="Calibri" panose="020F0502020204030204" pitchFamily="34" charset="0"/>
      <p:regular r:id="rId30"/>
      <p:bold r:id="rId31"/>
      <p:italic r:id="rId32"/>
      <p:boldItalic r:id="rId33"/>
    </p:embeddedFont>
    <p:embeddedFont>
      <p:font typeface="Cambria Math" panose="02040503050406030204" pitchFamily="18" charset="0"/>
      <p:regular r:id="rId34"/>
    </p:embeddedFont>
  </p:embeddedFontLst>
  <p:defaultTextStyle>
    <a:defPPr>
      <a:defRPr lang="en-US"/>
    </a:defPPr>
    <a:lvl1pPr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1pPr>
    <a:lvl2pPr marL="609493"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2pPr>
    <a:lvl3pPr marL="1218987"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3pPr>
    <a:lvl4pPr marL="1828480"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4pPr>
    <a:lvl5pPr marL="2437973"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5pPr>
    <a:lvl6pPr marL="3047467" algn="l" defTabSz="1218987" rtl="0" eaLnBrk="1" latinLnBrk="0" hangingPunct="1"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6pPr>
    <a:lvl7pPr marL="3656960" algn="l" defTabSz="1218987" rtl="0" eaLnBrk="1" latinLnBrk="0" hangingPunct="1"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7pPr>
    <a:lvl8pPr marL="4266453" algn="l" defTabSz="1218987" rtl="0" eaLnBrk="1" latinLnBrk="0" hangingPunct="1"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8pPr>
    <a:lvl9pPr marL="4875947" algn="l" defTabSz="1218987" rtl="0" eaLnBrk="1" latinLnBrk="0" hangingPunct="1"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3127" userDrawn="1">
          <p15:clr>
            <a:srgbClr val="A4A3A4"/>
          </p15:clr>
        </p15:guide>
        <p15:guide id="2" pos="2141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546"/>
    <a:srgbClr val="0000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690" autoAdjust="0"/>
    <p:restoredTop sz="94424" autoAdjust="0"/>
  </p:normalViewPr>
  <p:slideViewPr>
    <p:cSldViewPr snapToObjects="1" showGuides="1">
      <p:cViewPr varScale="1">
        <p:scale>
          <a:sx n="82" d="100"/>
          <a:sy n="82" d="100"/>
        </p:scale>
        <p:origin x="869" y="58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Objects="1">
      <p:cViewPr varScale="1">
        <p:scale>
          <a:sx n="87" d="100"/>
          <a:sy n="87" d="100"/>
        </p:scale>
        <p:origin x="3762" y="72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34" Type="http://schemas.openxmlformats.org/officeDocument/2006/relationships/font" Target="fonts/font1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font" Target="fonts/font14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31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0443" y="0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994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8583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994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0443" y="9428583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fld id="{88DF0C21-DE6B-488F-B9D9-B7FE08733B70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158050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0443" y="0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717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2075" y="744538"/>
            <a:ext cx="6613525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768" y="4715153"/>
            <a:ext cx="5438140" cy="4466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8583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0443" y="9428583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4503906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1pPr>
    <a:lvl2pPr marL="609493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2pPr>
    <a:lvl3pPr marL="1218987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3pPr>
    <a:lvl4pPr marL="1828480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4pPr>
    <a:lvl5pPr marL="2437973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 err="1" smtClean="0"/>
              <a:t>Typically</a:t>
            </a:r>
            <a:r>
              <a:rPr lang="da-DK" dirty="0" smtClean="0"/>
              <a:t> </a:t>
            </a:r>
            <a:r>
              <a:rPr lang="da-DK" dirty="0" err="1" smtClean="0"/>
              <a:t>used</a:t>
            </a:r>
            <a:r>
              <a:rPr lang="da-DK" dirty="0" smtClean="0"/>
              <a:t> </a:t>
            </a:r>
            <a:r>
              <a:rPr lang="da-DK" dirty="0" err="1" smtClean="0"/>
              <a:t>because</a:t>
            </a:r>
            <a:r>
              <a:rPr lang="da-DK" dirty="0" smtClean="0"/>
              <a:t> it is simple</a:t>
            </a:r>
            <a:r>
              <a:rPr lang="da-DK" baseline="0" dirty="0" smtClean="0"/>
              <a:t> and fast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 smtClean="0"/>
              <a:pPr>
                <a:defRPr/>
              </a:pPr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12961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600" b="0" i="0" kern="1200" dirty="0" smtClean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Before running k-means, it is beneficial to rescale each feature dimension of the observation set with whitening. Each feature is divided by its standard deviation across all observations to give it unit variance.</a:t>
            </a:r>
          </a:p>
          <a:p>
            <a:r>
              <a:rPr lang="en-GB" dirty="0" smtClean="0"/>
              <a:t/>
            </a:r>
            <a:br>
              <a:rPr lang="en-GB" dirty="0" smtClean="0"/>
            </a:b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 smtClean="0"/>
              <a:pPr>
                <a:defRPr/>
              </a:pPr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569208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 err="1" smtClean="0"/>
              <a:t>You</a:t>
            </a:r>
            <a:r>
              <a:rPr lang="da-DK" dirty="0" smtClean="0"/>
              <a:t> </a:t>
            </a:r>
            <a:r>
              <a:rPr lang="da-DK" dirty="0" err="1" smtClean="0"/>
              <a:t>can</a:t>
            </a:r>
            <a:r>
              <a:rPr lang="da-DK" dirty="0" smtClean="0"/>
              <a:t> </a:t>
            </a:r>
            <a:r>
              <a:rPr lang="da-DK" dirty="0" err="1" smtClean="0"/>
              <a:t>chose</a:t>
            </a:r>
            <a:r>
              <a:rPr lang="da-DK" baseline="0" dirty="0" smtClean="0"/>
              <a:t> a </a:t>
            </a:r>
            <a:r>
              <a:rPr lang="da-DK" baseline="0" dirty="0" err="1" smtClean="0"/>
              <a:t>subset</a:t>
            </a:r>
            <a:r>
              <a:rPr lang="da-DK" baseline="0" dirty="0" smtClean="0"/>
              <a:t> of T </a:t>
            </a:r>
            <a:r>
              <a:rPr lang="da-DK" baseline="0" dirty="0" err="1" smtClean="0"/>
              <a:t>thereby</a:t>
            </a:r>
            <a:r>
              <a:rPr lang="da-DK" baseline="0" dirty="0" smtClean="0"/>
              <a:t> </a:t>
            </a:r>
            <a:r>
              <a:rPr lang="da-DK" baseline="0" dirty="0" err="1" smtClean="0"/>
              <a:t>reducing</a:t>
            </a:r>
            <a:r>
              <a:rPr lang="da-DK" baseline="0" dirty="0" smtClean="0"/>
              <a:t> the dimension from m to r, </a:t>
            </a:r>
            <a:r>
              <a:rPr lang="da-DK" baseline="0" dirty="0" err="1" smtClean="0"/>
              <a:t>where</a:t>
            </a:r>
            <a:r>
              <a:rPr lang="da-DK" baseline="0" dirty="0" smtClean="0"/>
              <a:t> r </a:t>
            </a:r>
            <a:r>
              <a:rPr lang="da-DK" baseline="0" dirty="0" err="1" smtClean="0"/>
              <a:t>equals</a:t>
            </a:r>
            <a:r>
              <a:rPr lang="da-DK" baseline="0" dirty="0" smtClean="0"/>
              <a:t> the </a:t>
            </a:r>
            <a:r>
              <a:rPr lang="da-DK" baseline="0" dirty="0" err="1" smtClean="0"/>
              <a:t>number</a:t>
            </a:r>
            <a:r>
              <a:rPr lang="da-DK" baseline="0" dirty="0" smtClean="0"/>
              <a:t> of </a:t>
            </a:r>
            <a:r>
              <a:rPr lang="da-DK" baseline="0" dirty="0" err="1" smtClean="0"/>
              <a:t>eigenvectors</a:t>
            </a:r>
            <a:r>
              <a:rPr lang="da-DK" baseline="0" dirty="0" smtClean="0"/>
              <a:t> </a:t>
            </a:r>
            <a:r>
              <a:rPr lang="da-DK" baseline="0" dirty="0" err="1" smtClean="0"/>
              <a:t>chosen</a:t>
            </a:r>
            <a:r>
              <a:rPr lang="da-DK" baseline="0" dirty="0" smtClean="0"/>
              <a:t> to </a:t>
            </a:r>
            <a:r>
              <a:rPr lang="da-DK" baseline="0" dirty="0" err="1" smtClean="0"/>
              <a:t>represent</a:t>
            </a:r>
            <a:r>
              <a:rPr lang="da-DK" baseline="0" dirty="0" smtClean="0"/>
              <a:t> the data set.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 smtClean="0"/>
              <a:pPr>
                <a:defRPr/>
              </a:pPr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812420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600" kern="1200" dirty="0" smtClean="0">
                <a:solidFill>
                  <a:schemeClr val="tx1"/>
                </a:solidFill>
                <a:latin typeface="AU Passata" pitchFamily="34" charset="0"/>
                <a:ea typeface="+mn-ea"/>
                <a:cs typeface="Arial" charset="0"/>
              </a:rPr>
              <a:t>PCA is a method for simply ‘rotating’ the data space and identifying the dimensions of importance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 smtClean="0"/>
              <a:pPr>
                <a:defRPr/>
              </a:pPr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22399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16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31242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bin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emf"/><Relationship Id="rId4" Type="http://schemas.openxmlformats.org/officeDocument/2006/relationships/image" Target="../media/image6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emf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emf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Farvet baggrund"/>
          <p:cNvPicPr preferRelativeResize="0"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</p:spPr>
      </p:pic>
      <p:sp>
        <p:nvSpPr>
          <p:cNvPr id="34819" name="Title 1"/>
          <p:cNvSpPr>
            <a:spLocks noGrp="1" noChangeArrowheads="1"/>
          </p:cNvSpPr>
          <p:nvPr>
            <p:ph type="ctrTitle"/>
          </p:nvPr>
        </p:nvSpPr>
        <p:spPr>
          <a:xfrm>
            <a:off x="985838" y="2482343"/>
            <a:ext cx="10220325" cy="1661993"/>
          </a:xfrm>
        </p:spPr>
        <p:txBody>
          <a:bodyPr wrap="square" anchor="ctr" anchorCtr="0">
            <a:spAutoFit/>
          </a:bodyPr>
          <a:lstStyle>
            <a:lvl1pPr>
              <a:lnSpc>
                <a:spcPct val="90000"/>
              </a:lnSpc>
              <a:defRPr sz="6000" baseline="0">
                <a:solidFill>
                  <a:schemeClr val="bg1"/>
                </a:solidFill>
                <a:latin typeface="AU Passata Light" panose="020B03030309020308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15" name="TextBox 14"/>
          <p:cNvSpPr txBox="1"/>
          <p:nvPr userDrawn="1"/>
        </p:nvSpPr>
        <p:spPr>
          <a:xfrm>
            <a:off x="-1973598" y="3082506"/>
            <a:ext cx="182589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eller ord til</a:t>
            </a:r>
            <a:endParaRPr lang="en-GB"/>
          </a:p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AU Passata Bold</a:t>
            </a:r>
            <a:endParaRPr lang="en-GB" sz="4799" dirty="0"/>
          </a:p>
        </p:txBody>
      </p:sp>
      <p:sp>
        <p:nvSpPr>
          <p:cNvPr id="33" name="OFF_logo2Computed"/>
          <p:cNvSpPr txBox="1">
            <a:spLocks noChangeArrowheads="1"/>
          </p:cNvSpPr>
          <p:nvPr userDrawn="1"/>
        </p:nvSpPr>
        <p:spPr bwMode="auto">
          <a:xfrm>
            <a:off x="972000" y="5997600"/>
            <a:ext cx="2350045" cy="676612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583200" rIns="0" bIns="0">
            <a:spAutoFit/>
          </a:bodyPr>
          <a:lstStyle/>
          <a:p>
            <a:pPr>
              <a:lnSpc>
                <a:spcPct val="95000"/>
              </a:lnSpc>
              <a:defRPr/>
            </a:pPr>
            <a:r>
              <a:rPr lang="en-GB" sz="600" cap="all" spc="40" baseline="0" dirty="0">
                <a:solidFill>
                  <a:schemeClr val="bg1"/>
                </a:solidFill>
                <a:latin typeface="AU Passata Light" pitchFamily="34" charset="0"/>
              </a:rPr>
              <a:t>Department of Chemistry</a:t>
            </a:r>
          </a:p>
        </p:txBody>
      </p:sp>
      <p:sp>
        <p:nvSpPr>
          <p:cNvPr id="34" name="Date_DateCustomA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4752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21 October 2017</a:t>
            </a:r>
          </a:p>
        </p:txBody>
      </p:sp>
      <p:sp>
        <p:nvSpPr>
          <p:cNvPr id="36" name="USR_Titl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4752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Research Assistent</a:t>
            </a:r>
          </a:p>
        </p:txBody>
      </p:sp>
      <p:sp>
        <p:nvSpPr>
          <p:cNvPr id="35" name="FLD_Event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4476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3420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endParaRPr lang="en-GB" sz="700" b="0" cap="all" baseline="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7" name="USR_Nam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444040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3420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Lisbeth Ravnkilde Kjølbye</a:t>
            </a:r>
          </a:p>
        </p:txBody>
      </p:sp>
      <p:sp>
        <p:nvSpPr>
          <p:cNvPr id="39" name="OFF_logo1Computed"/>
          <p:cNvSpPr/>
          <p:nvPr userDrawn="1"/>
        </p:nvSpPr>
        <p:spPr bwMode="auto">
          <a:xfrm>
            <a:off x="971999" y="5997600"/>
            <a:ext cx="65" cy="451123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309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1000" b="0" i="0" u="none" strike="noStrike" cap="all" normalizeH="0" baseline="0" noProof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Aarhus
University</a:t>
            </a:r>
          </a:p>
        </p:txBody>
      </p:sp>
      <p:pic>
        <p:nvPicPr>
          <p:cNvPr id="16" name="Au logo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00" y="5997600"/>
            <a:ext cx="557569" cy="558000"/>
          </a:xfrm>
          <a:prstGeom prst="rect">
            <a:avLst/>
          </a:prstGeom>
        </p:spPr>
      </p:pic>
      <p:pic>
        <p:nvPicPr>
          <p:cNvPr id="1239985644" name="SecondaryLogo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206000" y="5997600"/>
            <a:ext cx="1658237" cy="558000"/>
          </a:xfrm>
          <a:prstGeom prst="rect">
            <a:avLst/>
          </a:prstGeom>
        </p:spPr>
      </p:pic>
      <p:pic>
        <p:nvPicPr>
          <p:cNvPr id="18" name="Billede streg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200" y="5997600"/>
            <a:ext cx="71734" cy="55799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06/11/2017</a:t>
            </a:fld>
            <a:r>
              <a:rPr lang="en-GB" dirty="0"/>
              <a:t>21/10/2017</a:t>
            </a:r>
          </a:p>
        </p:txBody>
      </p:sp>
      <p:sp>
        <p:nvSpPr>
          <p:cNvPr id="3" name="Footer Placeholder 2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"/>
          <p:cNvSpPr>
            <a:spLocks noGrp="1"/>
          </p:cNvSpPr>
          <p:nvPr>
            <p:ph type="pic" sz="quarter" idx="11" hasCustomPrompt="1"/>
          </p:nvPr>
        </p:nvSpPr>
        <p:spPr>
          <a:xfrm>
            <a:off x="316800" y="316800"/>
            <a:ext cx="5644800" cy="2653200"/>
          </a:xfr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316800" y="3237372"/>
            <a:ext cx="5644800" cy="26532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6231600" y="316800"/>
            <a:ext cx="5644800" cy="55836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8" name="Date Placeholder 7" hidden="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06/11/2017</a:t>
            </a:fld>
            <a:r>
              <a:rPr lang="en-GB" dirty="0"/>
              <a:t>21/10/2017</a:t>
            </a:r>
          </a:p>
        </p:txBody>
      </p:sp>
      <p:sp>
        <p:nvSpPr>
          <p:cNvPr id="9" name="Footer Placeholder 8" hidden="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6075181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922" userDrawn="1">
          <p15:clr>
            <a:srgbClr val="A4A3A4"/>
          </p15:clr>
        </p15:guide>
        <p15:guide id="2" pos="3755" userDrawn="1">
          <p15:clr>
            <a:srgbClr val="A4A3A4"/>
          </p15:clr>
        </p15:guide>
        <p15:guide id="3" orient="horz" pos="2039" userDrawn="1">
          <p15:clr>
            <a:srgbClr val="A4A3A4"/>
          </p15:clr>
        </p15:guide>
        <p15:guide id="4" orient="horz" pos="1872" userDrawn="1">
          <p15:clr>
            <a:srgbClr val="A4A3A4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s I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"/>
          <p:cNvSpPr>
            <a:spLocks noGrp="1"/>
          </p:cNvSpPr>
          <p:nvPr>
            <p:ph type="pic" sz="quarter" idx="12" hasCustomPrompt="1"/>
          </p:nvPr>
        </p:nvSpPr>
        <p:spPr>
          <a:xfrm>
            <a:off x="316800" y="316800"/>
            <a:ext cx="5644800" cy="5583600"/>
          </a:xfr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6231600" y="316800"/>
            <a:ext cx="5644800" cy="26532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231600" y="3237372"/>
            <a:ext cx="5644800" cy="26532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8" name="Date Placeholder 7" hidden="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06/11/2017</a:t>
            </a:fld>
            <a:r>
              <a:rPr lang="en-GB" dirty="0"/>
              <a:t>21/10/2017</a:t>
            </a:r>
          </a:p>
        </p:txBody>
      </p:sp>
      <p:sp>
        <p:nvSpPr>
          <p:cNvPr id="9" name="Footer Placeholder 8" hidden="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357026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922" userDrawn="1">
          <p15:clr>
            <a:srgbClr val="A4A3A4"/>
          </p15:clr>
        </p15:guide>
        <p15:guide id="2" pos="3755" userDrawn="1">
          <p15:clr>
            <a:srgbClr val="A4A3A4"/>
          </p15:clr>
        </p15:guide>
        <p15:guide id="3" orient="horz" pos="2039" userDrawn="1">
          <p15:clr>
            <a:srgbClr val="A4A3A4"/>
          </p15:clr>
        </p15:guide>
        <p15:guide id="4" orient="horz" pos="1872" userDrawn="1">
          <p15:clr>
            <a:srgbClr val="A4A3A4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slid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315913" y="315913"/>
            <a:ext cx="11557000" cy="6220354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4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06/11/2017</a:t>
            </a:fld>
            <a:r>
              <a:rPr lang="en-GB" dirty="0"/>
              <a:t>21/10/2017</a:t>
            </a:r>
          </a:p>
        </p:txBody>
      </p:sp>
      <p:sp>
        <p:nvSpPr>
          <p:cNvPr id="7" name="Footer Placeholder 6" hidden="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349476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Hvid baggrund"/>
          <p:cNvSpPr/>
          <p:nvPr userDrawn="1"/>
        </p:nvSpPr>
        <p:spPr bwMode="auto">
          <a:xfrm>
            <a:off x="0" y="0"/>
            <a:ext cx="12188825" cy="5897563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5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06/11/2017</a:t>
            </a:fld>
            <a:r>
              <a:rPr lang="en-GB" dirty="0"/>
              <a:t>21/10/2017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1" name="Text Placeholder 61"/>
          <p:cNvSpPr>
            <a:spLocks noGrp="1"/>
          </p:cNvSpPr>
          <p:nvPr>
            <p:ph type="body" sz="quarter" idx="16" hasCustomPrompt="1"/>
          </p:nvPr>
        </p:nvSpPr>
        <p:spPr>
          <a:xfrm>
            <a:off x="1845940" y="1412776"/>
            <a:ext cx="8496944" cy="3744416"/>
          </a:xfrm>
        </p:spPr>
        <p:txBody>
          <a:bodyPr/>
          <a:lstStyle>
            <a:lvl1pPr marL="432000" indent="-432000" algn="ctr">
              <a:lnSpc>
                <a:spcPct val="107000"/>
              </a:lnSpc>
              <a:buSzPct val="250000"/>
              <a:buFontTx/>
              <a:buBlip>
                <a:blip r:embed="rId2"/>
              </a:buBlip>
              <a:defRPr sz="2800">
                <a:latin typeface="Georgia" panose="02040502050405020303" pitchFamily="18" charset="0"/>
              </a:defRPr>
            </a:lvl1pPr>
            <a:lvl2pPr marL="216000" indent="-216000" algn="ctr">
              <a:lnSpc>
                <a:spcPct val="99000"/>
              </a:lnSpc>
              <a:buFont typeface="Arial" panose="020B0604020202020204" pitchFamily="34" charset="0"/>
              <a:buChar char="-"/>
              <a:defRPr sz="2000" cap="all" baseline="0">
                <a:latin typeface="Georgia" panose="02040502050405020303" pitchFamily="18" charset="0"/>
              </a:defRPr>
            </a:lvl2pPr>
            <a:lvl3pPr algn="ctr">
              <a:buFontTx/>
              <a:buNone/>
              <a:defRPr/>
            </a:lvl3pPr>
          </a:lstStyle>
          <a:p>
            <a:pPr lvl="0"/>
            <a:r>
              <a:rPr lang="en-GB" dirty="0"/>
              <a:t>Click to add Quote text, for next level ENTER and TAB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961400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and 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vid baggrund"/>
          <p:cNvSpPr/>
          <p:nvPr userDrawn="1"/>
        </p:nvSpPr>
        <p:spPr bwMode="auto">
          <a:xfrm>
            <a:off x="0" y="0"/>
            <a:ext cx="12188825" cy="5897563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15913" y="230400"/>
            <a:ext cx="11563200" cy="752400"/>
          </a:xfrm>
        </p:spPr>
        <p:txBody>
          <a:bodyPr anchor="t" anchorCtr="0"/>
          <a:lstStyle/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998068" y="1853461"/>
            <a:ext cx="6264696" cy="2725288"/>
          </a:xfrm>
        </p:spPr>
        <p:txBody>
          <a:bodyPr/>
          <a:lstStyle>
            <a:lvl1pPr marL="432000" indent="-432000" algn="ctr">
              <a:lnSpc>
                <a:spcPct val="107000"/>
              </a:lnSpc>
              <a:buSzPct val="250000"/>
              <a:buFontTx/>
              <a:buBlip>
                <a:blip r:embed="rId2"/>
              </a:buBlip>
              <a:defRPr sz="2800">
                <a:latin typeface="Georgia" panose="02040502050405020303" pitchFamily="18" charset="0"/>
              </a:defRPr>
            </a:lvl1pPr>
            <a:lvl2pPr marL="216000" indent="-216000" algn="ctr">
              <a:lnSpc>
                <a:spcPct val="99000"/>
              </a:lnSpc>
              <a:buFont typeface="Arial" panose="020B0604020202020204" pitchFamily="34" charset="0"/>
              <a:buChar char="-"/>
              <a:defRPr sz="2000" cap="all" baseline="0">
                <a:latin typeface="Georgia" panose="02040502050405020303" pitchFamily="18" charset="0"/>
              </a:defRPr>
            </a:lvl2pPr>
            <a:lvl3pPr marL="576000" indent="0">
              <a:buNone/>
              <a:defRPr/>
            </a:lvl3pPr>
          </a:lstStyle>
          <a:p>
            <a:pPr lvl="0"/>
            <a:r>
              <a:rPr lang="en-GB" dirty="0"/>
              <a:t>Click to add Quote text, for next level ENTER and TAB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5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06/11/2017</a:t>
            </a:fld>
            <a:r>
              <a:rPr lang="en-GB" dirty="0"/>
              <a:t>21/10/2017</a:t>
            </a:r>
          </a:p>
        </p:txBody>
      </p:sp>
      <p:sp>
        <p:nvSpPr>
          <p:cNvPr id="10" name="Footer Placeholder 9" hidden="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951546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slid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1"/>
          <p:cNvSpPr>
            <a:spLocks noGrp="1"/>
          </p:cNvSpPr>
          <p:nvPr>
            <p:ph sz="quarter" idx="12"/>
          </p:nvPr>
        </p:nvSpPr>
        <p:spPr>
          <a:xfrm>
            <a:off x="328613" y="328612"/>
            <a:ext cx="11550650" cy="6213475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5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06/11/2017</a:t>
            </a:fld>
            <a:r>
              <a:rPr lang="en-GB" dirty="0"/>
              <a:t>21/10/2017</a:t>
            </a:r>
          </a:p>
        </p:txBody>
      </p:sp>
      <p:sp>
        <p:nvSpPr>
          <p:cNvPr id="7" name="Footer Placeholder 6" hidden="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81562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6" name="TextBox 5"/>
          <p:cNvSpPr txBox="1"/>
          <p:nvPr userDrawn="1"/>
        </p:nvSpPr>
        <p:spPr>
          <a:xfrm>
            <a:off x="-2160355" y="1022476"/>
            <a:ext cx="2012649" cy="47342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i overskriften </a:t>
            </a:r>
            <a:b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til AU Passata Light</a:t>
            </a:r>
            <a:endParaRPr lang="en-GB" sz="4799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7" name="Date Placeholder 6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06/11/2017</a:t>
            </a:fld>
            <a:r>
              <a:rPr lang="en-GB" dirty="0"/>
              <a:t>21/10/2017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765820" y="1340768"/>
            <a:ext cx="1224136" cy="504056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06/11/2017</a:t>
            </a:fld>
            <a:r>
              <a:rPr lang="en-GB" dirty="0"/>
              <a:t>21/10/2017</a:t>
            </a:r>
          </a:p>
        </p:txBody>
      </p:sp>
      <p:sp>
        <p:nvSpPr>
          <p:cNvPr id="4" name="Footer Placeholder 3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 Log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</p:txBody>
      </p:sp>
      <p:pic>
        <p:nvPicPr>
          <p:cNvPr id="6" name="Logo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8776" y="2163364"/>
            <a:ext cx="2531272" cy="2531272"/>
          </a:xfrm>
          <a:prstGeom prst="rect">
            <a:avLst/>
          </a:prstGeom>
        </p:spPr>
      </p:pic>
      <p:sp>
        <p:nvSpPr>
          <p:cNvPr id="5" name="Date Placeholder 4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06/11/2017</a:t>
            </a:fld>
            <a:r>
              <a:rPr lang="en-GB" dirty="0"/>
              <a:t>21/10/2017</a:t>
            </a:r>
          </a:p>
        </p:txBody>
      </p:sp>
      <p:sp>
        <p:nvSpPr>
          <p:cNvPr id="7" name="Footer Placeholder 6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Slide Number Placeholder 8" hidden="1"/>
          <p:cNvSpPr>
            <a:spLocks noGrp="1"/>
          </p:cNvSpPr>
          <p:nvPr>
            <p:ph type="sldNum" sz="quarter" idx="12"/>
          </p:nvPr>
        </p:nvSpPr>
        <p:spPr>
          <a:xfrm>
            <a:off x="0" y="7020000"/>
            <a:ext cx="0" cy="461665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9744069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</p:txBody>
      </p:sp>
      <p:sp>
        <p:nvSpPr>
          <p:cNvPr id="34" name="Pladsholder til tekst 2"/>
          <p:cNvSpPr txBox="1">
            <a:spLocks/>
          </p:cNvSpPr>
          <p:nvPr userDrawn="1"/>
        </p:nvSpPr>
        <p:spPr>
          <a:xfrm>
            <a:off x="1090914" y="2098689"/>
            <a:ext cx="12745416" cy="1329861"/>
          </a:xfrm>
          <a:prstGeom prst="rect">
            <a:avLst/>
          </a:prstGeom>
        </p:spPr>
        <p:txBody>
          <a:bodyPr wrap="square" lIns="0" tIns="0" rIns="0" bIns="21600">
            <a:spAutoFit/>
          </a:bodyPr>
          <a:lstStyle>
            <a:lvl1pPr marL="0" indent="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None/>
              <a:defRPr sz="2200">
                <a:solidFill>
                  <a:schemeClr val="bg1"/>
                </a:solidFill>
                <a:latin typeface="AU Peto" panose="040C0B07020602020301" pitchFamily="82" charset="0"/>
                <a:ea typeface="AU Peto" panose="040C0B07020602020301" pitchFamily="82" charset="0"/>
                <a:cs typeface="+mn-cs"/>
              </a:defRPr>
            </a:lvl1pPr>
            <a:lvl2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2pPr>
            <a:lvl3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3pPr>
            <a:lvl4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4pPr>
            <a:lvl5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5pPr>
            <a:lvl6pPr marL="13525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6pPr>
            <a:lvl7pPr marL="18097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7pPr>
            <a:lvl8pPr marL="22669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8pPr>
            <a:lvl9pPr marL="27241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9pPr>
          </a:lstStyle>
          <a:p>
            <a:pPr>
              <a:lnSpc>
                <a:spcPct val="85000"/>
              </a:lnSpc>
            </a:pPr>
            <a:r>
              <a:rPr lang="en-GB" sz="10000" kern="0" dirty="0">
                <a:solidFill>
                  <a:schemeClr val="accent6"/>
                </a:solidFill>
                <a:latin typeface="AU Peto" panose="040C0B07020602020301" pitchFamily="82" charset="0"/>
              </a:rPr>
              <a:t>Aarhus</a:t>
            </a:r>
            <a:endParaRPr lang="en-GB"/>
          </a:p>
        </p:txBody>
      </p:sp>
      <p:sp>
        <p:nvSpPr>
          <p:cNvPr id="6" name="Pladsholder til tekst 2"/>
          <p:cNvSpPr txBox="1">
            <a:spLocks/>
          </p:cNvSpPr>
          <p:nvPr userDrawn="1"/>
        </p:nvSpPr>
        <p:spPr>
          <a:xfrm>
            <a:off x="7439540" y="2093600"/>
            <a:ext cx="4356484" cy="1329861"/>
          </a:xfrm>
          <a:prstGeom prst="rect">
            <a:avLst/>
          </a:prstGeom>
        </p:spPr>
        <p:txBody>
          <a:bodyPr wrap="square" lIns="0" tIns="0" rIns="0" bIns="21600">
            <a:spAutoFit/>
          </a:bodyPr>
          <a:lstStyle>
            <a:lvl1pPr marL="0" indent="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None/>
              <a:defRPr sz="2200">
                <a:solidFill>
                  <a:schemeClr val="bg1"/>
                </a:solidFill>
                <a:latin typeface="AU Peto" panose="040C0B07020602020301" pitchFamily="82" charset="0"/>
                <a:ea typeface="AU Peto" panose="040C0B07020602020301" pitchFamily="82" charset="0"/>
                <a:cs typeface="+mn-cs"/>
              </a:defRPr>
            </a:lvl1pPr>
            <a:lvl2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2pPr>
            <a:lvl3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3pPr>
            <a:lvl4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4pPr>
            <a:lvl5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5pPr>
            <a:lvl6pPr marL="13525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6pPr>
            <a:lvl7pPr marL="18097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7pPr>
            <a:lvl8pPr marL="22669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8pPr>
            <a:lvl9pPr marL="27241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9pPr>
          </a:lstStyle>
          <a:p>
            <a:pPr>
              <a:lnSpc>
                <a:spcPct val="85000"/>
              </a:lnSpc>
            </a:pPr>
            <a:r>
              <a:rPr lang="en-GB" sz="10000" kern="0" dirty="0" err="1">
                <a:solidFill>
                  <a:schemeClr val="bg1"/>
                </a:solidFill>
                <a:latin typeface="AU Peto" panose="040C0B07020602020301" pitchFamily="82" charset="0"/>
              </a:rPr>
              <a:t>uni</a:t>
            </a:r>
            <a:endParaRPr lang="en-GB" sz="10000" kern="0" dirty="0">
              <a:solidFill>
                <a:schemeClr val="bg1"/>
              </a:solidFill>
              <a:latin typeface="AU Peto" panose="040C0B07020602020301" pitchFamily="82" charset="0"/>
            </a:endParaRPr>
          </a:p>
        </p:txBody>
      </p:sp>
      <p:sp>
        <p:nvSpPr>
          <p:cNvPr id="7" name="Pladsholder til tekst 2"/>
          <p:cNvSpPr txBox="1">
            <a:spLocks/>
          </p:cNvSpPr>
          <p:nvPr userDrawn="1"/>
        </p:nvSpPr>
        <p:spPr>
          <a:xfrm>
            <a:off x="1881492" y="3428550"/>
            <a:ext cx="9289032" cy="1329861"/>
          </a:xfrm>
          <a:prstGeom prst="rect">
            <a:avLst/>
          </a:prstGeom>
        </p:spPr>
        <p:txBody>
          <a:bodyPr wrap="square" lIns="0" tIns="0" rIns="0" bIns="21600">
            <a:spAutoFit/>
          </a:bodyPr>
          <a:lstStyle>
            <a:lvl1pPr marL="0" indent="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None/>
              <a:defRPr sz="2200">
                <a:solidFill>
                  <a:schemeClr val="bg1"/>
                </a:solidFill>
                <a:latin typeface="AU Peto" panose="040C0B07020602020301" pitchFamily="82" charset="0"/>
                <a:ea typeface="AU Peto" panose="040C0B07020602020301" pitchFamily="82" charset="0"/>
                <a:cs typeface="+mn-cs"/>
              </a:defRPr>
            </a:lvl1pPr>
            <a:lvl2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2pPr>
            <a:lvl3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3pPr>
            <a:lvl4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4pPr>
            <a:lvl5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5pPr>
            <a:lvl6pPr marL="13525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6pPr>
            <a:lvl7pPr marL="18097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7pPr>
            <a:lvl8pPr marL="22669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8pPr>
            <a:lvl9pPr marL="27241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9pPr>
          </a:lstStyle>
          <a:p>
            <a:pPr algn="ctr">
              <a:lnSpc>
                <a:spcPct val="85000"/>
              </a:lnSpc>
            </a:pPr>
            <a:r>
              <a:rPr lang="en-GB" sz="10000" kern="0" dirty="0" err="1">
                <a:solidFill>
                  <a:schemeClr val="bg1"/>
                </a:solidFill>
                <a:latin typeface="AU Peto" panose="040C0B07020602020301" pitchFamily="82" charset="0"/>
              </a:rPr>
              <a:t>versiet</a:t>
            </a:r>
            <a:endParaRPr lang="en-GB" sz="10000" dirty="0">
              <a:solidFill>
                <a:schemeClr val="bg1"/>
              </a:solidFill>
              <a:latin typeface="AU Peto" panose="040C0B07020602020301" pitchFamily="82" charset="0"/>
            </a:endParaRPr>
          </a:p>
        </p:txBody>
      </p:sp>
      <p:sp>
        <p:nvSpPr>
          <p:cNvPr id="8" name="Date Placeholder 4" hidden="1"/>
          <p:cNvSpPr>
            <a:spLocks noGrp="1"/>
          </p:cNvSpPr>
          <p:nvPr>
            <p:ph type="dt" sz="half" idx="10"/>
          </p:nvPr>
        </p:nvSpPr>
        <p:spPr>
          <a:xfrm>
            <a:off x="0" y="7020000"/>
            <a:ext cx="0" cy="0"/>
          </a:xfrm>
        </p:spPr>
        <p:txBody>
          <a:bodyPr/>
          <a:lstStyle/>
          <a:p>
            <a:fld id="{78417F83-4CBA-48F2-BAD0-783AE3701E32}" type="datetimeFigureOut">
              <a:rPr lang="en-GB" smtClean="0"/>
              <a:pPr/>
              <a:t>06/11/2017</a:t>
            </a:fld>
            <a:r>
              <a:rPr lang="en-GB" dirty="0"/>
              <a:t>21/10/2017</a:t>
            </a:r>
          </a:p>
        </p:txBody>
      </p:sp>
      <p:sp>
        <p:nvSpPr>
          <p:cNvPr id="9" name="Footer Placeholder 6" hidden="1"/>
          <p:cNvSpPr>
            <a:spLocks noGrp="1"/>
          </p:cNvSpPr>
          <p:nvPr>
            <p:ph type="ftr" sz="quarter" idx="11"/>
          </p:nvPr>
        </p:nvSpPr>
        <p:spPr>
          <a:xfrm>
            <a:off x="0" y="7020000"/>
            <a:ext cx="0" cy="0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0" name="Slide Number Placeholder 8" hidden="1"/>
          <p:cNvSpPr>
            <a:spLocks noGrp="1"/>
          </p:cNvSpPr>
          <p:nvPr>
            <p:ph type="sldNum" sz="quarter" idx="12"/>
          </p:nvPr>
        </p:nvSpPr>
        <p:spPr>
          <a:xfrm>
            <a:off x="0" y="7020000"/>
            <a:ext cx="0" cy="461665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262406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</p:txBody>
      </p:sp>
      <p:sp>
        <p:nvSpPr>
          <p:cNvPr id="19" name="White Top Rectangle"/>
          <p:cNvSpPr>
            <a:spLocks noChangeArrowheads="1"/>
          </p:cNvSpPr>
          <p:nvPr userDrawn="1"/>
        </p:nvSpPr>
        <p:spPr bwMode="auto">
          <a:xfrm>
            <a:off x="985838" y="3443622"/>
            <a:ext cx="648000" cy="468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GB" sz="4799" dirty="0"/>
          </a:p>
        </p:txBody>
      </p:sp>
      <p:sp>
        <p:nvSpPr>
          <p:cNvPr id="34819" name="Title 1"/>
          <p:cNvSpPr>
            <a:spLocks noGrp="1" noChangeArrowheads="1"/>
          </p:cNvSpPr>
          <p:nvPr>
            <p:ph type="ctrTitle"/>
          </p:nvPr>
        </p:nvSpPr>
        <p:spPr>
          <a:xfrm>
            <a:off x="981844" y="1520315"/>
            <a:ext cx="9543307" cy="1779553"/>
          </a:xfrm>
        </p:spPr>
        <p:txBody>
          <a:bodyPr wrap="square" anchor="b" anchorCtr="0">
            <a:noAutofit/>
          </a:bodyPr>
          <a:lstStyle>
            <a:lvl1pPr>
              <a:lnSpc>
                <a:spcPct val="90000"/>
              </a:lnSpc>
              <a:defRPr sz="6000" baseline="0">
                <a:solidFill>
                  <a:schemeClr val="bg1"/>
                </a:solidFill>
                <a:latin typeface="AU Passata Light" panose="020B03030309020308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985838" y="3715431"/>
            <a:ext cx="7161212" cy="1746085"/>
          </a:xfrm>
        </p:spPr>
        <p:txBody>
          <a:bodyPr/>
          <a:lstStyle>
            <a:lvl1pPr marL="0" indent="0">
              <a:lnSpc>
                <a:spcPct val="101000"/>
              </a:lnSpc>
              <a:buFontTx/>
              <a:buNone/>
              <a:defRPr sz="27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  <a:endParaRPr lang="en-GB"/>
          </a:p>
        </p:txBody>
      </p:sp>
      <p:sp>
        <p:nvSpPr>
          <p:cNvPr id="22" name="TextBox 21"/>
          <p:cNvSpPr txBox="1"/>
          <p:nvPr userDrawn="1"/>
        </p:nvSpPr>
        <p:spPr>
          <a:xfrm>
            <a:off x="-2160355" y="2132856"/>
            <a:ext cx="2012649" cy="73866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i overskriften </a:t>
            </a:r>
            <a:b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til AU Passata bold</a:t>
            </a:r>
            <a:endParaRPr lang="en-GB" sz="4799" dirty="0"/>
          </a:p>
        </p:txBody>
      </p:sp>
      <p:sp>
        <p:nvSpPr>
          <p:cNvPr id="38" name="OFF_logo2Computed"/>
          <p:cNvSpPr txBox="1">
            <a:spLocks noChangeArrowheads="1"/>
          </p:cNvSpPr>
          <p:nvPr userDrawn="1"/>
        </p:nvSpPr>
        <p:spPr bwMode="auto">
          <a:xfrm>
            <a:off x="972000" y="5997600"/>
            <a:ext cx="2350045" cy="676612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583200" rIns="0" bIns="0">
            <a:spAutoFit/>
          </a:bodyPr>
          <a:lstStyle/>
          <a:p>
            <a:pPr>
              <a:lnSpc>
                <a:spcPct val="95000"/>
              </a:lnSpc>
              <a:defRPr/>
            </a:pPr>
            <a:r>
              <a:rPr lang="en-GB" sz="600" cap="all" spc="40" baseline="0" dirty="0">
                <a:solidFill>
                  <a:schemeClr val="bg1"/>
                </a:solidFill>
                <a:latin typeface="AU Passata Light" pitchFamily="34" charset="0"/>
              </a:rPr>
              <a:t>Department of Chemistry</a:t>
            </a:r>
          </a:p>
        </p:txBody>
      </p:sp>
      <p:sp>
        <p:nvSpPr>
          <p:cNvPr id="43" name="OFF_logo1Computed"/>
          <p:cNvSpPr/>
          <p:nvPr userDrawn="1"/>
        </p:nvSpPr>
        <p:spPr bwMode="auto">
          <a:xfrm>
            <a:off x="971999" y="5997600"/>
            <a:ext cx="65" cy="451123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309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1000" b="0" i="0" u="none" strike="noStrike" cap="all" normalizeH="0" baseline="0" noProof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Aarhus
University</a:t>
            </a:r>
          </a:p>
        </p:txBody>
      </p:sp>
      <p:sp>
        <p:nvSpPr>
          <p:cNvPr id="39" name="Date_DateCustomA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4752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21 October 2017</a:t>
            </a:r>
          </a:p>
        </p:txBody>
      </p:sp>
      <p:sp>
        <p:nvSpPr>
          <p:cNvPr id="41" name="USR_Titl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4752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Research Assistent</a:t>
            </a:r>
          </a:p>
        </p:txBody>
      </p:sp>
      <p:sp>
        <p:nvSpPr>
          <p:cNvPr id="40" name="FLD_Event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4476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3420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endParaRPr lang="en-GB" sz="700" b="0" cap="all" baseline="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42" name="USR_Nam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444040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3420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Lisbeth Ravnkilde Kjølbye</a:t>
            </a:r>
          </a:p>
        </p:txBody>
      </p:sp>
      <p:pic>
        <p:nvPicPr>
          <p:cNvPr id="17" name="Au logo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00" y="5997600"/>
            <a:ext cx="557569" cy="558000"/>
          </a:xfrm>
          <a:prstGeom prst="rect">
            <a:avLst/>
          </a:prstGeom>
        </p:spPr>
      </p:pic>
      <p:pic>
        <p:nvPicPr>
          <p:cNvPr id="23" name="Billede stre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200" y="5997600"/>
            <a:ext cx="71734" cy="557999"/>
          </a:xfrm>
          <a:prstGeom prst="rect">
            <a:avLst/>
          </a:prstGeom>
        </p:spPr>
      </p:pic>
      <p:pic>
        <p:nvPicPr>
          <p:cNvPr id="1659145808" name="SecondaryLogo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206000" y="5997600"/>
            <a:ext cx="1658237" cy="5580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>
          <a:xfrm>
            <a:off x="11807992" y="6581497"/>
            <a:ext cx="252000" cy="1538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06/11/2017</a:t>
            </a:fld>
            <a:r>
              <a:rPr lang="en-GB" dirty="0"/>
              <a:t>21/10/2017</a:t>
            </a:r>
          </a:p>
        </p:txBody>
      </p:sp>
      <p:sp>
        <p:nvSpPr>
          <p:cNvPr id="3" name="Footer Placeholder 2" hidden="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2700826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 Aarhus Universite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</p:txBody>
      </p:sp>
      <p:sp>
        <p:nvSpPr>
          <p:cNvPr id="5" name="LAN_AUWBreak"/>
          <p:cNvSpPr/>
          <p:nvPr userDrawn="1"/>
        </p:nvSpPr>
        <p:spPr bwMode="auto">
          <a:xfrm>
            <a:off x="6022613" y="2804400"/>
            <a:ext cx="65" cy="757567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183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4000" b="0" i="0" u="none" strike="noStrike" cap="all" normalizeH="0" baseline="0" noProof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Aarhus
University</a:t>
            </a:r>
          </a:p>
        </p:txBody>
      </p:sp>
      <p:pic>
        <p:nvPicPr>
          <p:cNvPr id="6" name="Logo white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8268" y="2864711"/>
            <a:ext cx="2228400" cy="1116990"/>
          </a:xfrm>
          <a:prstGeom prst="rect">
            <a:avLst/>
          </a:prstGeom>
        </p:spPr>
      </p:pic>
      <p:sp>
        <p:nvSpPr>
          <p:cNvPr id="7" name="Date Placeholder 4" hidden="1"/>
          <p:cNvSpPr>
            <a:spLocks noGrp="1"/>
          </p:cNvSpPr>
          <p:nvPr>
            <p:ph type="dt" sz="half" idx="10"/>
          </p:nvPr>
        </p:nvSpPr>
        <p:spPr>
          <a:xfrm>
            <a:off x="0" y="7020000"/>
            <a:ext cx="0" cy="0"/>
          </a:xfrm>
        </p:spPr>
        <p:txBody>
          <a:bodyPr/>
          <a:lstStyle/>
          <a:p>
            <a:fld id="{78417F83-4CBA-48F2-BAD0-783AE3701E32}" type="datetimeFigureOut">
              <a:rPr lang="en-GB" smtClean="0"/>
              <a:pPr/>
              <a:t>06/11/2017</a:t>
            </a:fld>
            <a:r>
              <a:rPr lang="en-GB" dirty="0"/>
              <a:t>21/10/2017</a:t>
            </a:r>
          </a:p>
        </p:txBody>
      </p:sp>
      <p:sp>
        <p:nvSpPr>
          <p:cNvPr id="9" name="Footer Placeholder 6" hidden="1"/>
          <p:cNvSpPr>
            <a:spLocks noGrp="1"/>
          </p:cNvSpPr>
          <p:nvPr>
            <p:ph type="ftr" sz="quarter" idx="11"/>
          </p:nvPr>
        </p:nvSpPr>
        <p:spPr>
          <a:xfrm>
            <a:off x="0" y="7020000"/>
            <a:ext cx="0" cy="0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0" name="Slide Number Placeholder 8" hidden="1"/>
          <p:cNvSpPr>
            <a:spLocks noGrp="1"/>
          </p:cNvSpPr>
          <p:nvPr>
            <p:ph type="sldNum" sz="quarter" idx="12"/>
          </p:nvPr>
        </p:nvSpPr>
        <p:spPr>
          <a:xfrm>
            <a:off x="0" y="7020000"/>
            <a:ext cx="0" cy="461665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288966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no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</p:txBody>
      </p:sp>
      <p:sp>
        <p:nvSpPr>
          <p:cNvPr id="34819" name="Title 1"/>
          <p:cNvSpPr>
            <a:spLocks noGrp="1" noChangeArrowheads="1"/>
          </p:cNvSpPr>
          <p:nvPr>
            <p:ph type="ctrTitle"/>
          </p:nvPr>
        </p:nvSpPr>
        <p:spPr>
          <a:xfrm>
            <a:off x="985838" y="2482343"/>
            <a:ext cx="10220325" cy="1661993"/>
          </a:xfrm>
        </p:spPr>
        <p:txBody>
          <a:bodyPr wrap="square" anchor="ctr" anchorCtr="0">
            <a:spAutoFit/>
          </a:bodyPr>
          <a:lstStyle>
            <a:lvl1pPr>
              <a:lnSpc>
                <a:spcPct val="90000"/>
              </a:lnSpc>
              <a:defRPr sz="6000" baseline="0">
                <a:solidFill>
                  <a:schemeClr val="bg1"/>
                </a:solidFill>
                <a:latin typeface="AU Passata Light" panose="020B03030309020308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14" name="TextBox 13"/>
          <p:cNvSpPr txBox="1"/>
          <p:nvPr userDrawn="1"/>
        </p:nvSpPr>
        <p:spPr>
          <a:xfrm>
            <a:off x="-1973598" y="3082506"/>
            <a:ext cx="182589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eller ord til</a:t>
            </a:r>
            <a:endParaRPr lang="en-GB"/>
          </a:p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AU Passata Bold</a:t>
            </a:r>
            <a:endParaRPr lang="en-GB" sz="4799" dirty="0"/>
          </a:p>
        </p:txBody>
      </p:sp>
      <p:sp>
        <p:nvSpPr>
          <p:cNvPr id="25" name="OFF_logo2Computed"/>
          <p:cNvSpPr txBox="1">
            <a:spLocks noChangeArrowheads="1"/>
          </p:cNvSpPr>
          <p:nvPr userDrawn="1"/>
        </p:nvSpPr>
        <p:spPr bwMode="auto">
          <a:xfrm>
            <a:off x="972000" y="5997600"/>
            <a:ext cx="2350045" cy="676612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583200" rIns="0" bIns="0">
            <a:spAutoFit/>
          </a:bodyPr>
          <a:lstStyle/>
          <a:p>
            <a:pPr>
              <a:lnSpc>
                <a:spcPct val="95000"/>
              </a:lnSpc>
              <a:defRPr/>
            </a:pPr>
            <a:r>
              <a:rPr lang="en-GB" sz="600" cap="all" spc="40" baseline="0" dirty="0">
                <a:solidFill>
                  <a:schemeClr val="bg1"/>
                </a:solidFill>
                <a:latin typeface="AU Passata Light" pitchFamily="34" charset="0"/>
              </a:rPr>
              <a:t>Department of Chemistry</a:t>
            </a:r>
          </a:p>
        </p:txBody>
      </p:sp>
      <p:sp>
        <p:nvSpPr>
          <p:cNvPr id="30" name="OFF_logo1Computed"/>
          <p:cNvSpPr/>
          <p:nvPr userDrawn="1"/>
        </p:nvSpPr>
        <p:spPr bwMode="auto">
          <a:xfrm>
            <a:off x="971999" y="5997600"/>
            <a:ext cx="65" cy="451123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309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1000" b="0" i="0" u="none" strike="noStrike" cap="all" normalizeH="0" baseline="0" noProof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Aarhus
University</a:t>
            </a:r>
          </a:p>
        </p:txBody>
      </p:sp>
      <p:sp>
        <p:nvSpPr>
          <p:cNvPr id="26" name="Date_DateCustomA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4752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21 October 2017</a:t>
            </a:r>
          </a:p>
        </p:txBody>
      </p:sp>
      <p:sp>
        <p:nvSpPr>
          <p:cNvPr id="28" name="USR_Titl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4752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Research Assistent</a:t>
            </a:r>
          </a:p>
        </p:txBody>
      </p:sp>
      <p:sp>
        <p:nvSpPr>
          <p:cNvPr id="27" name="FLD_Event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4476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3420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endParaRPr lang="en-GB" sz="700" b="0" cap="all" baseline="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9" name="USR_Nam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444040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3420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Lisbeth Ravnkilde Kjølbye</a:t>
            </a:r>
          </a:p>
        </p:txBody>
      </p:sp>
      <p:pic>
        <p:nvPicPr>
          <p:cNvPr id="17" name="Au logo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00" y="5997600"/>
            <a:ext cx="557569" cy="558000"/>
          </a:xfrm>
          <a:prstGeom prst="rect">
            <a:avLst/>
          </a:prstGeom>
        </p:spPr>
      </p:pic>
      <p:pic>
        <p:nvPicPr>
          <p:cNvPr id="23" name="Billede 2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200" y="5997600"/>
            <a:ext cx="71734" cy="557999"/>
          </a:xfrm>
          <a:prstGeom prst="rect">
            <a:avLst/>
          </a:prstGeom>
        </p:spPr>
      </p:pic>
      <p:pic>
        <p:nvPicPr>
          <p:cNvPr id="1915576778" name="SecondaryLogo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206000" y="5997600"/>
            <a:ext cx="1658237" cy="5580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06/11/2017</a:t>
            </a:fld>
            <a:r>
              <a:rPr lang="en-GB" dirty="0"/>
              <a:t>21/10/2017</a:t>
            </a:r>
          </a:p>
        </p:txBody>
      </p:sp>
      <p:sp>
        <p:nvSpPr>
          <p:cNvPr id="3" name="Footer Placeholder 2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07390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5838" y="1960079"/>
            <a:ext cx="10220325" cy="3937484"/>
          </a:xfrm>
        </p:spPr>
        <p:txBody>
          <a:bodyPr/>
          <a:lstStyle>
            <a:lvl1pPr marL="0" indent="0">
              <a:buFont typeface="Calibri" panose="020F0502020204030204" pitchFamily="34" charset="0"/>
              <a:buChar char="​"/>
              <a:defRPr/>
            </a:lvl1pPr>
          </a:lstStyle>
          <a:p>
            <a:pPr lvl="0"/>
            <a:r>
              <a:rPr lang="en-GB" dirty="0"/>
              <a:t>Click to 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  <a:endParaRPr lang="en-GB"/>
          </a:p>
        </p:txBody>
      </p:sp>
      <p:sp>
        <p:nvSpPr>
          <p:cNvPr id="5" name="TextBox 4"/>
          <p:cNvSpPr txBox="1"/>
          <p:nvPr userDrawn="1"/>
        </p:nvSpPr>
        <p:spPr>
          <a:xfrm>
            <a:off x="-1973598" y="340161"/>
            <a:ext cx="1825892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Overskrift to</a:t>
            </a:r>
            <a:r>
              <a:rPr lang="en-GB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 linjer </a:t>
            </a:r>
            <a:endParaRPr lang="en-GB"/>
          </a:p>
          <a:p>
            <a:pPr algn="r">
              <a:lnSpc>
                <a:spcPct val="100000"/>
              </a:lnSpc>
            </a:pPr>
            <a:r>
              <a:rPr lang="en-GB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til</a:t>
            </a:r>
            <a:endParaRPr lang="en-GB"/>
          </a:p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AU Passata Bold</a:t>
            </a:r>
            <a:endParaRPr lang="en-GB" sz="4799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7" name="Date Placeholder 6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06/11/2017</a:t>
            </a:fld>
            <a:r>
              <a:rPr lang="en-GB" dirty="0"/>
              <a:t>21/10/2017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line title and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Hvid baggrund"/>
          <p:cNvSpPr/>
          <p:nvPr userDrawn="1"/>
        </p:nvSpPr>
        <p:spPr bwMode="auto">
          <a:xfrm>
            <a:off x="0" y="-1"/>
            <a:ext cx="12193200" cy="5894387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6" name="Black Rectangle"/>
          <p:cNvSpPr/>
          <p:nvPr userDrawn="1"/>
        </p:nvSpPr>
        <p:spPr>
          <a:xfrm>
            <a:off x="990000" y="1045684"/>
            <a:ext cx="647831" cy="4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  <a:p>
            <a:pPr algn="ctr"/>
            <a:endParaRPr lang="en-GB" sz="4799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15913" y="228627"/>
            <a:ext cx="11556000" cy="752101"/>
          </a:xfrm>
        </p:spPr>
        <p:txBody>
          <a:bodyPr anchor="t" anchorCtr="0"/>
          <a:lstStyle/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5838" y="1373021"/>
            <a:ext cx="10220325" cy="4521366"/>
          </a:xfrm>
        </p:spPr>
        <p:txBody>
          <a:bodyPr/>
          <a:lstStyle>
            <a:lvl1pPr marL="0" indent="0">
              <a:buFont typeface="Calibri" panose="020F0502020204030204" pitchFamily="34" charset="0"/>
              <a:buChar char="​"/>
              <a:defRPr/>
            </a:lvl1pPr>
          </a:lstStyle>
          <a:p>
            <a:pPr lvl="0"/>
            <a:r>
              <a:rPr lang="en-GB" dirty="0"/>
              <a:t>Click to 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  <a:endParaRPr lang="en-GB"/>
          </a:p>
        </p:txBody>
      </p:sp>
      <p:sp>
        <p:nvSpPr>
          <p:cNvPr id="18" name="TextBox 17"/>
          <p:cNvSpPr txBox="1"/>
          <p:nvPr userDrawn="1"/>
        </p:nvSpPr>
        <p:spPr>
          <a:xfrm>
            <a:off x="-1973598" y="340161"/>
            <a:ext cx="182589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Overskrift én linje</a:t>
            </a:r>
            <a:endParaRPr lang="en-GB"/>
          </a:p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Light eller AU Passata Bold</a:t>
            </a:r>
            <a:endParaRPr lang="en-GB" sz="4799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7" name="Date Placeholder 6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06/11/2017</a:t>
            </a:fld>
            <a:r>
              <a:rPr lang="en-GB" dirty="0"/>
              <a:t>21/10/2017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9712851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865" userDrawn="1">
          <p15:clr>
            <a:srgbClr val="00000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Hvid baggrund"/>
          <p:cNvSpPr/>
          <p:nvPr userDrawn="1"/>
        </p:nvSpPr>
        <p:spPr bwMode="auto">
          <a:xfrm>
            <a:off x="0" y="0"/>
            <a:ext cx="12193200" cy="5911200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5" name="Black Rectangle"/>
          <p:cNvSpPr/>
          <p:nvPr userDrawn="1"/>
        </p:nvSpPr>
        <p:spPr>
          <a:xfrm>
            <a:off x="990000" y="1045684"/>
            <a:ext cx="647831" cy="4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  <a:p>
            <a:pPr algn="ctr"/>
            <a:endParaRPr lang="en-GB" sz="4799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16800" y="230400"/>
            <a:ext cx="5644263" cy="752400"/>
          </a:xfrm>
        </p:spPr>
        <p:txBody>
          <a:bodyPr anchor="t" anchorCtr="0"/>
          <a:lstStyle>
            <a:lvl1pPr>
              <a:defRPr/>
            </a:lvl1pPr>
          </a:lstStyle>
          <a:p>
            <a:r>
              <a:rPr lang="en-GB" dirty="0"/>
              <a:t>Insert title</a:t>
            </a:r>
            <a:endParaRPr lang="en-GB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985838" y="1371600"/>
            <a:ext cx="4975225" cy="4525964"/>
          </a:xfrm>
        </p:spPr>
        <p:txBody>
          <a:bodyPr/>
          <a:lstStyle>
            <a:lvl1pPr marL="0" indent="0">
              <a:buFont typeface="Calibri" panose="020F0502020204030204" pitchFamily="34" charset="0"/>
              <a:buChar char="​"/>
              <a:defRPr/>
            </a:lvl1pPr>
          </a:lstStyle>
          <a:p>
            <a:pPr lvl="0"/>
            <a:r>
              <a:rPr lang="en-GB" dirty="0"/>
              <a:t>Click to 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  <a:endParaRPr lang="en-GB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230198" y="315913"/>
            <a:ext cx="5644110" cy="5581650"/>
          </a:xfrm>
        </p:spPr>
        <p:txBody>
          <a:bodyPr/>
          <a:lstStyle>
            <a:lvl1pPr marL="0" indent="0"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9" name="TextBox 8"/>
          <p:cNvSpPr txBox="1"/>
          <p:nvPr userDrawn="1"/>
        </p:nvSpPr>
        <p:spPr>
          <a:xfrm>
            <a:off x="-1973598" y="340161"/>
            <a:ext cx="182589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Overskrift én linje</a:t>
            </a:r>
            <a:endParaRPr lang="en-GB"/>
          </a:p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Light eller AU Passata Bold</a:t>
            </a:r>
            <a:endParaRPr lang="en-GB" sz="4799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7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5" name="Date Placeholder 4" hidden="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06/11/2017</a:t>
            </a:fld>
            <a:r>
              <a:rPr lang="en-GB" dirty="0"/>
              <a:t>21/10/2017</a:t>
            </a:r>
          </a:p>
        </p:txBody>
      </p:sp>
      <p:sp>
        <p:nvSpPr>
          <p:cNvPr id="6" name="Footer Placeholder 5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9978710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924" userDrawn="1">
          <p15:clr>
            <a:srgbClr val="A4A3A4"/>
          </p15:clr>
        </p15:guide>
        <p15:guide id="2" pos="3755" userDrawn="1">
          <p15:clr>
            <a:srgbClr val="A4A3A4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sonal inform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Hvid baggrund"/>
          <p:cNvSpPr/>
          <p:nvPr userDrawn="1"/>
        </p:nvSpPr>
        <p:spPr bwMode="auto">
          <a:xfrm>
            <a:off x="0" y="0"/>
            <a:ext cx="12193200" cy="5911011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5" name="Black Rectangle"/>
          <p:cNvSpPr/>
          <p:nvPr userDrawn="1"/>
        </p:nvSpPr>
        <p:spPr>
          <a:xfrm>
            <a:off x="1001075" y="2694542"/>
            <a:ext cx="647831" cy="4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  <a:p>
            <a:pPr algn="ctr"/>
            <a:endParaRPr lang="en-GB" sz="4799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5838" y="1484784"/>
            <a:ext cx="4975225" cy="971980"/>
          </a:xfrm>
        </p:spPr>
        <p:txBody>
          <a:bodyPr anchor="b" anchorCtr="0"/>
          <a:lstStyle>
            <a:lvl1pPr>
              <a:lnSpc>
                <a:spcPct val="95000"/>
              </a:lnSpc>
              <a:defRPr sz="3000">
                <a:latin typeface="+mn-lt"/>
              </a:defRPr>
            </a:lvl1pPr>
          </a:lstStyle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985838" y="3010711"/>
            <a:ext cx="4975225" cy="1858449"/>
          </a:xfrm>
        </p:spPr>
        <p:txBody>
          <a:bodyPr/>
          <a:lstStyle>
            <a:lvl1pPr marL="0" indent="0">
              <a:buFont typeface="Calibri" panose="020F0502020204030204" pitchFamily="34" charset="0"/>
              <a:buChar char="​"/>
              <a:defRPr/>
            </a:lvl1pPr>
            <a:lvl5pPr>
              <a:defRPr/>
            </a:lvl5pPr>
          </a:lstStyle>
          <a:p>
            <a:pPr lvl="0"/>
            <a:r>
              <a:rPr lang="en-GB" dirty="0"/>
              <a:t>Click to 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  <a:endParaRPr lang="en-GB"/>
          </a:p>
          <a:p>
            <a:pPr lvl="5"/>
            <a:r>
              <a:rPr lang="en-GB" dirty="0"/>
              <a:t>6</a:t>
            </a:r>
            <a:endParaRPr lang="en-GB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231600" y="315913"/>
            <a:ext cx="5644800" cy="5583600"/>
          </a:xfrm>
        </p:spPr>
        <p:txBody>
          <a:bodyPr/>
          <a:lstStyle>
            <a:lvl1pPr marL="0" indent="0"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9" name="TextBox 8"/>
          <p:cNvSpPr txBox="1"/>
          <p:nvPr userDrawn="1"/>
        </p:nvSpPr>
        <p:spPr>
          <a:xfrm>
            <a:off x="-1973598" y="1780882"/>
            <a:ext cx="182589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Overskrift to</a:t>
            </a:r>
            <a:r>
              <a:rPr lang="en-GB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 linjer</a:t>
            </a:r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7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5" name="Date Placeholder 4" hidden="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06/11/2017</a:t>
            </a:fld>
            <a:r>
              <a:rPr lang="en-GB" dirty="0"/>
              <a:t>21/10/2017</a:t>
            </a:r>
          </a:p>
        </p:txBody>
      </p:sp>
      <p:sp>
        <p:nvSpPr>
          <p:cNvPr id="6" name="Footer Placeholder 5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7031648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930" userDrawn="1">
          <p15:clr>
            <a:srgbClr val="A4A3A4"/>
          </p15:clr>
        </p15:guide>
        <p15:guide id="2" pos="3755" userDrawn="1">
          <p15:clr>
            <a:srgbClr val="A4A3A4"/>
          </p15:clr>
        </p15:guide>
        <p15:guide id="3" orient="horz" pos="3069" userDrawn="1">
          <p15:clr>
            <a:srgbClr val="A4A3A4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"/>
          <p:cNvSpPr>
            <a:spLocks noGrp="1"/>
          </p:cNvSpPr>
          <p:nvPr>
            <p:ph type="pic" sz="quarter" idx="11" hasCustomPrompt="1"/>
          </p:nvPr>
        </p:nvSpPr>
        <p:spPr>
          <a:xfrm>
            <a:off x="316800" y="316800"/>
            <a:ext cx="11559600" cy="5583600"/>
          </a:xfr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4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06/11/2017</a:t>
            </a:fld>
            <a:r>
              <a:rPr lang="en-GB" dirty="0"/>
              <a:t>21/10/2017</a:t>
            </a:r>
          </a:p>
        </p:txBody>
      </p:sp>
      <p:sp>
        <p:nvSpPr>
          <p:cNvPr id="7" name="Footer Placeholder 6" hidden="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776182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"/>
          <p:cNvSpPr>
            <a:spLocks noGrp="1"/>
          </p:cNvSpPr>
          <p:nvPr>
            <p:ph type="pic" sz="quarter" idx="11" hasCustomPrompt="1"/>
          </p:nvPr>
        </p:nvSpPr>
        <p:spPr>
          <a:xfrm>
            <a:off x="316800" y="316800"/>
            <a:ext cx="5644800" cy="5583600"/>
          </a:xfr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6231600" y="316800"/>
            <a:ext cx="5644800" cy="55836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5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7" name="Date Placeholder 6" hidden="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06/11/2017</a:t>
            </a:fld>
            <a:r>
              <a:rPr lang="en-GB" dirty="0"/>
              <a:t>21/10/2017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8700417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924" userDrawn="1">
          <p15:clr>
            <a:srgbClr val="A4A3A4"/>
          </p15:clr>
        </p15:guide>
        <p15:guide id="2" pos="3754" userDrawn="1">
          <p15:clr>
            <a:srgbClr val="A4A3A4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3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2.emf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Placeholder title 1"/>
          <p:cNvSpPr>
            <a:spLocks noGrp="1" noChangeArrowheads="1"/>
          </p:cNvSpPr>
          <p:nvPr>
            <p:ph type="title"/>
          </p:nvPr>
        </p:nvSpPr>
        <p:spPr bwMode="auto">
          <a:xfrm>
            <a:off x="315913" y="149115"/>
            <a:ext cx="11557000" cy="130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dirty="0"/>
              <a:t>Click to edit Master title style</a:t>
            </a:r>
            <a:endParaRPr lang="en-GB"/>
          </a:p>
        </p:txBody>
      </p:sp>
      <p:sp>
        <p:nvSpPr>
          <p:cNvPr id="1028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985838" y="1960079"/>
            <a:ext cx="10220325" cy="39374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dirty="0"/>
              <a:t>Click to edit Master text styles</a:t>
            </a:r>
            <a:endParaRPr lang="en-GB"/>
          </a:p>
          <a:p>
            <a:pPr lvl="1"/>
            <a:r>
              <a:rPr lang="en-GB" noProof="0" dirty="0"/>
              <a:t>Second level</a:t>
            </a:r>
            <a:endParaRPr lang="en-GB"/>
          </a:p>
          <a:p>
            <a:pPr lvl="2"/>
            <a:r>
              <a:rPr lang="en-GB" noProof="0" dirty="0"/>
              <a:t>Third level</a:t>
            </a:r>
            <a:endParaRPr lang="en-GB"/>
          </a:p>
          <a:p>
            <a:pPr lvl="3"/>
            <a:r>
              <a:rPr lang="en-GB" noProof="0" dirty="0"/>
              <a:t>Fourth level</a:t>
            </a:r>
            <a:endParaRPr lang="en-GB"/>
          </a:p>
          <a:p>
            <a:pPr lvl="4"/>
            <a:r>
              <a:rPr lang="en-GB" noProof="0" dirty="0"/>
              <a:t>Fifth level</a:t>
            </a:r>
            <a:endParaRPr lang="en-GB"/>
          </a:p>
          <a:p>
            <a:pPr lvl="5"/>
            <a:r>
              <a:rPr lang="en-GB" noProof="0" dirty="0"/>
              <a:t>6 level</a:t>
            </a:r>
            <a:endParaRPr lang="en-GB"/>
          </a:p>
          <a:p>
            <a:pPr lvl="6"/>
            <a:r>
              <a:rPr lang="en-GB" noProof="0" dirty="0"/>
              <a:t>7 level</a:t>
            </a:r>
            <a:endParaRPr lang="en-GB"/>
          </a:p>
          <a:p>
            <a:pPr lvl="7"/>
            <a:r>
              <a:rPr lang="en-GB" noProof="0" dirty="0"/>
              <a:t>8 level</a:t>
            </a:r>
            <a:endParaRPr lang="en-GB"/>
          </a:p>
          <a:p>
            <a:pPr lvl="8"/>
            <a:r>
              <a:rPr lang="en-GB" noProof="0" dirty="0"/>
              <a:t>9 level</a:t>
            </a:r>
            <a:endParaRPr lang="en-GB"/>
          </a:p>
        </p:txBody>
      </p:sp>
      <p:pic>
        <p:nvPicPr>
          <p:cNvPr id="1094221655" name="SecondaryLogo_sort"/>
          <p:cNvPicPr>
            <a:picLocks noChangeAspect="1"/>
          </p:cNvPicPr>
          <p:nvPr/>
        </p:nvPicPr>
        <p:blipFill>
          <a:blip r:embed="rId22">
            <a:extLst/>
          </a:blip>
          <a:stretch>
            <a:fillRect/>
          </a:stretch>
        </p:blipFill>
        <p:spPr>
          <a:xfrm>
            <a:off x="10206000" y="5997600"/>
            <a:ext cx="1658237" cy="558000"/>
          </a:xfrm>
          <a:prstGeom prst="rect">
            <a:avLst/>
          </a:prstGeom>
        </p:spPr>
      </p:pic>
      <p:sp>
        <p:nvSpPr>
          <p:cNvPr id="23" name="Black Rectangle"/>
          <p:cNvSpPr/>
          <p:nvPr userDrawn="1"/>
        </p:nvSpPr>
        <p:spPr>
          <a:xfrm>
            <a:off x="989440" y="1663088"/>
            <a:ext cx="647831" cy="4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  <a:p>
            <a:pPr algn="ctr"/>
            <a:endParaRPr lang="en-GB" sz="4799" dirty="0"/>
          </a:p>
        </p:txBody>
      </p:sp>
      <p:sp>
        <p:nvSpPr>
          <p:cNvPr id="19" name="FLD_Event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4476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3420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endParaRPr lang="en-GB" sz="700" b="0" cap="all" baseline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1" name="USR_Nam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444040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3420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tx1"/>
                </a:solidFill>
                <a:latin typeface="+mn-lt"/>
              </a:rPr>
              <a:t>Lisbeth Ravnkilde Kjølbye</a:t>
            </a:r>
          </a:p>
        </p:txBody>
      </p:sp>
      <p:sp>
        <p:nvSpPr>
          <p:cNvPr id="27" name="Date_DateCustomA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4752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tx1"/>
                </a:solidFill>
                <a:latin typeface="+mn-lt"/>
              </a:rPr>
              <a:t>21 October 2017</a:t>
            </a:r>
          </a:p>
        </p:txBody>
      </p:sp>
      <p:sp>
        <p:nvSpPr>
          <p:cNvPr id="28" name="USR_Titl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4752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tx1"/>
                </a:solidFill>
                <a:latin typeface="+mn-lt"/>
              </a:rPr>
              <a:t>Research Assistent</a:t>
            </a:r>
          </a:p>
        </p:txBody>
      </p:sp>
      <p:pic>
        <p:nvPicPr>
          <p:cNvPr id="7" name="Au logo"/>
          <p:cNvPicPr>
            <a:picLocks noChangeAspect="1"/>
          </p:cNvPicPr>
          <p:nvPr userDrawn="1"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00" y="5999002"/>
            <a:ext cx="557570" cy="558000"/>
          </a:xfrm>
          <a:prstGeom prst="rect">
            <a:avLst/>
          </a:prstGeom>
        </p:spPr>
      </p:pic>
      <p:pic>
        <p:nvPicPr>
          <p:cNvPr id="10" name="Billede streg"/>
          <p:cNvPicPr>
            <a:picLocks noChangeAspect="1"/>
          </p:cNvPicPr>
          <p:nvPr userDrawn="1"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200" y="5997600"/>
            <a:ext cx="71734" cy="558000"/>
          </a:xfrm>
          <a:prstGeom prst="rect">
            <a:avLst/>
          </a:prstGeom>
        </p:spPr>
      </p:pic>
      <p:sp>
        <p:nvSpPr>
          <p:cNvPr id="25" name="OFF_logo2Computed"/>
          <p:cNvSpPr txBox="1">
            <a:spLocks noChangeArrowheads="1"/>
          </p:cNvSpPr>
          <p:nvPr userDrawn="1"/>
        </p:nvSpPr>
        <p:spPr bwMode="auto">
          <a:xfrm>
            <a:off x="972000" y="5997600"/>
            <a:ext cx="2350045" cy="676612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583200" rIns="0" bIns="0">
            <a:spAutoFit/>
          </a:bodyPr>
          <a:lstStyle/>
          <a:p>
            <a:pPr>
              <a:lnSpc>
                <a:spcPct val="95000"/>
              </a:lnSpc>
              <a:defRPr/>
            </a:pPr>
            <a:r>
              <a:rPr lang="en-GB" sz="600" cap="all" spc="40" baseline="0" dirty="0">
                <a:solidFill>
                  <a:schemeClr val="tx1"/>
                </a:solidFill>
                <a:latin typeface="AU Passata Light" pitchFamily="34" charset="0"/>
              </a:rPr>
              <a:t>Department of Chemistry</a:t>
            </a:r>
          </a:p>
        </p:txBody>
      </p:sp>
      <p:sp>
        <p:nvSpPr>
          <p:cNvPr id="26" name="OFF_logo1Computed"/>
          <p:cNvSpPr/>
          <p:nvPr userDrawn="1"/>
        </p:nvSpPr>
        <p:spPr bwMode="auto">
          <a:xfrm>
            <a:off x="971999" y="5997600"/>
            <a:ext cx="65" cy="451123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309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1000" b="0" i="0" u="none" strike="noStrike" cap="all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AU Passata" pitchFamily="34" charset="0"/>
              </a:rPr>
              <a:t>Aarhus
University</a:t>
            </a:r>
          </a:p>
        </p:txBody>
      </p:sp>
      <p:sp>
        <p:nvSpPr>
          <p:cNvPr id="1030" name="Sidetal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807992" y="6581497"/>
            <a:ext cx="252000" cy="1354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r">
              <a:lnSpc>
                <a:spcPts val="1200"/>
              </a:lnSpc>
              <a:buFontTx/>
              <a:buNone/>
              <a:defRPr sz="700" spc="40" baseline="0">
                <a:solidFill>
                  <a:schemeClr val="tx1"/>
                </a:solidFill>
                <a:latin typeface="+mn-lt"/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2"/>
          </p:nvPr>
        </p:nvSpPr>
        <p:spPr>
          <a:xfrm>
            <a:off x="0" y="7020000"/>
            <a:ext cx="0" cy="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">
                <a:noFill/>
              </a:defRPr>
            </a:lvl1pPr>
          </a:lstStyle>
          <a:p>
            <a:fld id="{78417F83-4CBA-48F2-BAD0-783AE3701E32}" type="datetimeFigureOut">
              <a:rPr lang="en-GB" smtClean="0"/>
              <a:pPr/>
              <a:t>06/11/2017</a:t>
            </a:fld>
            <a:r>
              <a:rPr lang="en-GB"/>
              <a:t>21/10/2017</a:t>
            </a:r>
          </a:p>
        </p:txBody>
      </p:sp>
      <p:sp>
        <p:nvSpPr>
          <p:cNvPr id="3" name="Footer Placeholder 2" hidden="1"/>
          <p:cNvSpPr>
            <a:spLocks noGrp="1"/>
          </p:cNvSpPr>
          <p:nvPr>
            <p:ph type="ftr" sz="quarter" idx="3"/>
          </p:nvPr>
        </p:nvSpPr>
        <p:spPr>
          <a:xfrm>
            <a:off x="0" y="7020000"/>
            <a:ext cx="0" cy="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">
                <a:noFill/>
              </a:defRPr>
            </a:lvl1pPr>
          </a:lstStyle>
          <a:p>
            <a:endParaRPr lang="en-GB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56" r:id="rId2"/>
    <p:sldLayoutId id="2147483673" r:id="rId3"/>
    <p:sldLayoutId id="2147483666" r:id="rId4"/>
    <p:sldLayoutId id="2147483662" r:id="rId5"/>
    <p:sldLayoutId id="2147483649" r:id="rId6"/>
    <p:sldLayoutId id="2147483669" r:id="rId7"/>
    <p:sldLayoutId id="2147483661" r:id="rId8"/>
    <p:sldLayoutId id="2147483668" r:id="rId9"/>
    <p:sldLayoutId id="2147483663" r:id="rId10"/>
    <p:sldLayoutId id="2147483670" r:id="rId11"/>
    <p:sldLayoutId id="2147483654" r:id="rId12"/>
    <p:sldLayoutId id="2147483664" r:id="rId13"/>
    <p:sldLayoutId id="2147483671" r:id="rId14"/>
    <p:sldLayoutId id="2147483650" r:id="rId15"/>
    <p:sldLayoutId id="2147483655" r:id="rId16"/>
    <p:sldLayoutId id="2147483651" r:id="rId17"/>
    <p:sldLayoutId id="2147483672" r:id="rId18"/>
    <p:sldLayoutId id="2147483678" r:id="rId19"/>
    <p:sldLayoutId id="2147483658" r:id="rId20"/>
  </p:sldLayoutIdLst>
  <p:hf sldNum="0" hdr="0" ftr="0"/>
  <p:txStyles>
    <p:titleStyle>
      <a:lvl1pPr algn="l" rtl="0" eaLnBrk="1" fontAlgn="base" hangingPunct="1">
        <a:lnSpc>
          <a:spcPct val="89000"/>
        </a:lnSpc>
        <a:spcBef>
          <a:spcPct val="0"/>
        </a:spcBef>
        <a:spcAft>
          <a:spcPct val="0"/>
        </a:spcAft>
        <a:defRPr sz="4500" b="1" cap="all" baseline="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2pPr>
      <a:lvl3pPr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3pPr>
      <a:lvl4pPr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4pPr>
      <a:lvl5pPr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5pPr>
      <a:lvl6pPr marL="457200"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6pPr>
      <a:lvl7pPr marL="914400"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7pPr>
      <a:lvl8pPr marL="1371600"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8pPr>
      <a:lvl9pPr marL="1828800"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9pPr>
    </p:titleStyle>
    <p:bodyStyle>
      <a:lvl1pPr marL="0" indent="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Calibri" panose="020F0502020204030204" pitchFamily="34" charset="0"/>
        <a:buChar char="​"/>
        <a:defRPr sz="2000" b="0">
          <a:solidFill>
            <a:schemeClr val="tx1"/>
          </a:solidFill>
          <a:latin typeface="+mn-lt"/>
          <a:ea typeface="+mn-ea"/>
          <a:cs typeface="+mn-cs"/>
        </a:defRPr>
      </a:lvl1pPr>
      <a:lvl2pPr marL="432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2pPr>
      <a:lvl3pPr marL="75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3pPr>
      <a:lvl4pPr marL="1152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4pPr>
      <a:lvl5pPr marL="1512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5pPr>
      <a:lvl6pPr marL="183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6pPr>
      <a:lvl7pPr marL="183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7pPr>
      <a:lvl8pPr marL="183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8pPr>
      <a:lvl9pPr marL="183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4" orient="horz" pos="3715" userDrawn="1">
          <p15:clr>
            <a:srgbClr val="000000"/>
          </p15:clr>
        </p15:guide>
        <p15:guide id="5" orient="horz" pos="4131" userDrawn="1">
          <p15:clr>
            <a:srgbClr val="A4A3A4"/>
          </p15:clr>
        </p15:guide>
        <p15:guide id="6" pos="7479" userDrawn="1">
          <p15:clr>
            <a:srgbClr val="A4A3A4"/>
          </p15:clr>
        </p15:guide>
        <p15:guide id="7" orient="horz" pos="1234" userDrawn="1">
          <p15:clr>
            <a:srgbClr val="000000"/>
          </p15:clr>
        </p15:guide>
        <p15:guide id="8" pos="7059" userDrawn="1">
          <p15:clr>
            <a:srgbClr val="000000"/>
          </p15:clr>
        </p15:guide>
        <p15:guide id="9" pos="199" userDrawn="1">
          <p15:clr>
            <a:srgbClr val="A4A3A4"/>
          </p15:clr>
        </p15:guide>
        <p15:guide id="10" pos="621" userDrawn="1">
          <p15:clr>
            <a:srgbClr val="000000"/>
          </p15:clr>
        </p15:guide>
        <p15:guide id="11" orient="horz" pos="199" userDrawn="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0.xml"/><Relationship Id="rId1" Type="http://schemas.openxmlformats.org/officeDocument/2006/relationships/tags" Target="../tags/tag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985838" y="2897841"/>
            <a:ext cx="10220325" cy="830997"/>
          </a:xfrm>
        </p:spPr>
        <p:txBody>
          <a:bodyPr/>
          <a:lstStyle/>
          <a:p>
            <a:r>
              <a:rPr lang="da-DK" dirty="0" err="1" smtClean="0"/>
              <a:t>Kmeans</a:t>
            </a:r>
            <a:r>
              <a:rPr lang="da-DK" dirty="0" smtClean="0"/>
              <a:t> &amp; </a:t>
            </a:r>
            <a:r>
              <a:rPr lang="da-DK" dirty="0" err="1" smtClean="0"/>
              <a:t>pca</a:t>
            </a:r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48320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smtClean="0"/>
              <a:t>PCA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985838" y="1124744"/>
                <a:ext cx="10220325" cy="4521366"/>
              </a:xfrm>
            </p:spPr>
            <p:txBody>
              <a:bodyPr/>
              <a:lstStyle/>
              <a:p>
                <a:pPr>
                  <a:buNone/>
                </a:pPr>
                <a:r>
                  <a:rPr lang="en-US" sz="1800" dirty="0" smtClean="0"/>
                  <a:t>From X a matrix of n samples and m measurements containing the data, the covariance matrix C can be calculated</a:t>
                </a:r>
                <a:r>
                  <a:rPr lang="da-DK" sz="1800" dirty="0" smtClean="0"/>
                  <a:t>:</a:t>
                </a: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a-DK" sz="18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da-DK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da-DK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a-DK" sz="1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da-DK" sz="1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da-DK" sz="1800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sz="1800" dirty="0" smtClean="0"/>
              </a:p>
              <a:p>
                <a:pPr>
                  <a:buNone/>
                </a:pPr>
                <a:endParaRPr lang="en-US" sz="1800" dirty="0" smtClean="0"/>
              </a:p>
              <a:p>
                <a:r>
                  <a:rPr lang="en-US" sz="1800" dirty="0" smtClean="0"/>
                  <a:t>Eigenvalue decomposition of C can be performed:.</a:t>
                </a:r>
              </a:p>
              <a:p>
                <a14:m>
                  <m:oMath xmlns:m="http://schemas.openxmlformats.org/officeDocument/2006/math">
                    <m:r>
                      <a:rPr lang="da-DK" sz="1800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da-DK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a-DK" sz="18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m:rPr>
                        <m:sty m:val="p"/>
                      </m:rPr>
                      <a:rPr lang="el-G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sSup>
                      <m:sSupPr>
                        <m:ctrlPr>
                          <a:rPr lang="el-GR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a-DK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e>
                      <m:sup>
                        <m:r>
                          <a:rPr lang="da-DK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dirty="0" smtClean="0"/>
                  <a:t> 	</a:t>
                </a:r>
                <a:endParaRPr lang="en-US" sz="1800" dirty="0"/>
              </a:p>
              <a:p>
                <a:r>
                  <a:rPr lang="en-US" sz="1800" dirty="0" smtClean="0"/>
                  <a:t>where T is a matrix with the eigenvectors as columns </a:t>
                </a:r>
                <a:r>
                  <a:rPr lang="en-US" sz="1800" dirty="0"/>
                  <a:t>&amp;</a:t>
                </a:r>
                <a:endParaRPr lang="en-US" sz="1800" dirty="0" smtClean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1800" dirty="0" smtClean="0"/>
                  <a:t> is a diagonal matrix with the corresponding eigenvalues.</a:t>
                </a:r>
              </a:p>
              <a:p>
                <a:endParaRPr lang="en-US" sz="1800" dirty="0" smtClean="0"/>
              </a:p>
              <a:p>
                <a:r>
                  <a:rPr lang="en-US" sz="1800" dirty="0" smtClean="0"/>
                  <a:t>The eigenvectors are ordered according to the corresponding eigenvalue. </a:t>
                </a:r>
                <a:endParaRPr lang="en-US" sz="1800" dirty="0"/>
              </a:p>
              <a:p>
                <a:r>
                  <a:rPr lang="en-US" sz="1800" dirty="0" smtClean="0"/>
                  <a:t>The eigenvalues are indicators of the variance along each eigenvector. </a:t>
                </a:r>
              </a:p>
              <a:p>
                <a:endParaRPr lang="en-US" sz="1800" dirty="0"/>
              </a:p>
              <a:p>
                <a14:m>
                  <m:oMath xmlns:m="http://schemas.openxmlformats.org/officeDocument/2006/math">
                    <m:r>
                      <a:rPr lang="da-DK" sz="18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da-DK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a-DK" sz="1800" b="0" i="1" smtClean="0">
                        <a:latin typeface="Cambria Math" panose="02040503050406030204" pitchFamily="18" charset="0"/>
                      </a:rPr>
                      <m:t>𝑋𝑇</m:t>
                    </m:r>
                    <m:r>
                      <a:rPr lang="da-DK" sz="18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dirty="0" smtClean="0"/>
                  <a:t> </a:t>
                </a:r>
              </a:p>
              <a:p>
                <a:pPr>
                  <a:buNone/>
                </a:pPr>
                <a:r>
                  <a:rPr lang="en-US" sz="1800" dirty="0" smtClean="0"/>
                  <a:t>X is thereby transformed into a new orthogonal basis set composed of eigenvectors</a:t>
                </a:r>
                <a:endParaRPr lang="en-US" sz="1800" dirty="0"/>
              </a:p>
              <a:p>
                <a:endParaRPr lang="en-US" sz="1800" dirty="0"/>
              </a:p>
              <a:p>
                <a:endParaRPr lang="en-US" sz="1800" dirty="0" smtClean="0"/>
              </a:p>
              <a:p>
                <a:pPr>
                  <a:buNone/>
                </a:pPr>
                <a:endParaRPr lang="en-US" sz="1800" dirty="0" smtClean="0"/>
              </a:p>
              <a:p>
                <a:endParaRPr lang="en-US" sz="18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85838" y="1124744"/>
                <a:ext cx="10220325" cy="4521366"/>
              </a:xfrm>
              <a:blipFill rotWithShape="0">
                <a:blip r:embed="rId3"/>
                <a:stretch>
                  <a:fillRect l="-1432" t="-1754" b="-593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9F892F-6921-4C41-ACA4-6070048CF392}" type="datetime1">
              <a:rPr lang="en-GB" smtClean="0"/>
              <a:t>06/11/2017</a:t>
            </a:fld>
            <a:r>
              <a:rPr lang="en-GB" dirty="0" smtClean="0"/>
              <a:t>21/10/2017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01424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smtClean="0"/>
              <a:t>PCA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F3573-6F50-4F87-B370-8E4DC2278B14}" type="datetime1">
              <a:rPr lang="en-GB" smtClean="0"/>
              <a:t>06/11/2017</a:t>
            </a:fld>
            <a:r>
              <a:rPr lang="en-GB" smtClean="0"/>
              <a:t>21/10/2017</a:t>
            </a:r>
            <a:endParaRPr lang="en-GB" dirty="0"/>
          </a:p>
        </p:txBody>
      </p:sp>
      <p:grpSp>
        <p:nvGrpSpPr>
          <p:cNvPr id="11" name="Group 10"/>
          <p:cNvGrpSpPr/>
          <p:nvPr/>
        </p:nvGrpSpPr>
        <p:grpSpPr>
          <a:xfrm>
            <a:off x="943998" y="2060848"/>
            <a:ext cx="9821587" cy="3206068"/>
            <a:chOff x="953344" y="1807108"/>
            <a:chExt cx="9821587" cy="3206068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97868" y="1844824"/>
              <a:ext cx="9439055" cy="2880320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 bwMode="auto">
            <a:xfrm>
              <a:off x="953344" y="4437112"/>
              <a:ext cx="9821587" cy="576064"/>
            </a:xfrm>
            <a:prstGeom prst="rect">
              <a:avLst/>
            </a:prstGeom>
            <a:solidFill>
              <a:schemeClr val="bg1"/>
            </a:solidFill>
            <a:ln w="1778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GB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8" name="Rectangle 7"/>
            <p:cNvSpPr/>
            <p:nvPr/>
          </p:nvSpPr>
          <p:spPr bwMode="auto">
            <a:xfrm>
              <a:off x="1917948" y="1844824"/>
              <a:ext cx="432048" cy="360040"/>
            </a:xfrm>
            <a:prstGeom prst="rect">
              <a:avLst/>
            </a:prstGeom>
            <a:solidFill>
              <a:schemeClr val="bg1"/>
            </a:solidFill>
            <a:ln w="1778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GB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9" name="Rectangle 8"/>
            <p:cNvSpPr/>
            <p:nvPr/>
          </p:nvSpPr>
          <p:spPr bwMode="auto">
            <a:xfrm>
              <a:off x="4582244" y="1807108"/>
              <a:ext cx="432048" cy="360040"/>
            </a:xfrm>
            <a:prstGeom prst="rect">
              <a:avLst/>
            </a:prstGeom>
            <a:solidFill>
              <a:schemeClr val="bg1"/>
            </a:solidFill>
            <a:ln w="1778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GB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10" name="Rectangle 9"/>
            <p:cNvSpPr/>
            <p:nvPr/>
          </p:nvSpPr>
          <p:spPr bwMode="auto">
            <a:xfrm>
              <a:off x="7177535" y="1844824"/>
              <a:ext cx="432048" cy="360040"/>
            </a:xfrm>
            <a:prstGeom prst="rect">
              <a:avLst/>
            </a:prstGeom>
            <a:solidFill>
              <a:schemeClr val="bg1"/>
            </a:solidFill>
            <a:ln w="1778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GB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77404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smtClean="0"/>
              <a:t>PCA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38428" y="1556792"/>
            <a:ext cx="5328592" cy="4521366"/>
          </a:xfrm>
        </p:spPr>
        <p:txBody>
          <a:bodyPr/>
          <a:lstStyle/>
          <a:p>
            <a:pPr>
              <a:buNone/>
            </a:pPr>
            <a:r>
              <a:rPr lang="en-US" dirty="0" smtClean="0"/>
              <a:t>Scree plot represents the fraction of the total variance of the data as a function of eigenvectors. </a:t>
            </a:r>
          </a:p>
          <a:p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6387D-04EF-4280-B28E-D04FF6647016}" type="datetime1">
              <a:rPr lang="en-GB" smtClean="0"/>
              <a:t>06/11/2017</a:t>
            </a:fld>
            <a:r>
              <a:rPr lang="en-GB" smtClean="0"/>
              <a:t>21/10/2017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513" y="1556792"/>
            <a:ext cx="5334363" cy="4176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194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 smtClean="0"/>
              <a:t>What</a:t>
            </a:r>
            <a:r>
              <a:rPr lang="da-DK" dirty="0" smtClean="0"/>
              <a:t> i did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Investigate the essential motion of a protein along with clustering of the sampled structures. </a:t>
            </a:r>
          </a:p>
          <a:p>
            <a:endParaRPr lang="en-US" dirty="0" smtClean="0"/>
          </a:p>
          <a:p>
            <a:r>
              <a:rPr lang="en-US" dirty="0" smtClean="0"/>
              <a:t>- Calculated the PCs and projected the trajectory along the first 4 eigenvectors</a:t>
            </a:r>
          </a:p>
          <a:p>
            <a:endParaRPr lang="en-US" dirty="0" smtClean="0"/>
          </a:p>
          <a:p>
            <a:r>
              <a:rPr lang="en-US" dirty="0" smtClean="0"/>
              <a:t>- Performed K-means clustering on the projection </a:t>
            </a:r>
          </a:p>
          <a:p>
            <a:endParaRPr lang="en-US" dirty="0" smtClean="0"/>
          </a:p>
          <a:p>
            <a:r>
              <a:rPr lang="en-US" dirty="0" smtClean="0"/>
              <a:t>- ”Back traced” the clustering to the space of my measurements (X) thereby clustering the sampled structures of the protein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52AB7-4167-4FAA-9E9F-E6BB7BDBBEC9}" type="datetime1">
              <a:rPr lang="en-GB" smtClean="0"/>
              <a:t>06/11/2017</a:t>
            </a:fld>
            <a:r>
              <a:rPr lang="en-GB" smtClean="0"/>
              <a:t>21/10/2017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35671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smtClean="0"/>
              <a:t>PCA - </a:t>
            </a:r>
            <a:r>
              <a:rPr lang="da-DK" dirty="0" err="1" smtClean="0"/>
              <a:t>drawbacks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In case of MD simulation:</a:t>
            </a:r>
          </a:p>
          <a:p>
            <a:pPr marL="774900" lvl="1" indent="-342900"/>
            <a:r>
              <a:rPr lang="en-US" dirty="0" smtClean="0"/>
              <a:t>Depend on the sampling – cosine content</a:t>
            </a:r>
          </a:p>
          <a:p>
            <a:pPr marL="774900" lvl="1" indent="-342900"/>
            <a:r>
              <a:rPr lang="en-US" smtClean="0"/>
              <a:t>Concatenated </a:t>
            </a:r>
            <a:r>
              <a:rPr lang="en-US" dirty="0" smtClean="0"/>
              <a:t>trajectories might result in artefacts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Considered the data you use – The first PC might not be of relevance</a:t>
            </a:r>
          </a:p>
          <a:p>
            <a:pPr marL="774900" lvl="1" indent="-342900"/>
            <a:r>
              <a:rPr lang="en-US" dirty="0" smtClean="0"/>
              <a:t>For MD remove any translation and rotation of the protein, in order for the PCA to capture the internal motions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80852-79CE-4867-976A-04FFF43D9EA0}" type="datetime1">
              <a:rPr lang="en-GB" smtClean="0"/>
              <a:t>06/11/2017</a:t>
            </a:fld>
            <a:r>
              <a:rPr lang="en-GB" smtClean="0"/>
              <a:t>21/10/2017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65674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PCA for facial recognition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C0262-8EBF-4545-B2DE-0A98F0646C07}" type="datetime1">
              <a:rPr lang="en-GB" smtClean="0"/>
              <a:t>06/11/2017</a:t>
            </a:fld>
            <a:r>
              <a:rPr lang="en-GB" smtClean="0"/>
              <a:t>21/10/2017</a:t>
            </a:r>
            <a:endParaRPr lang="en-GB" dirty="0"/>
          </a:p>
        </p:txBody>
      </p:sp>
      <p:pic>
        <p:nvPicPr>
          <p:cNvPr id="1026" name="Picture 2" descr="Image result for eigenface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04"/>
          <a:stretch/>
        </p:blipFill>
        <p:spPr bwMode="auto">
          <a:xfrm>
            <a:off x="1773932" y="1373021"/>
            <a:ext cx="7056784" cy="4646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5752" y="5733256"/>
            <a:ext cx="4265333" cy="432048"/>
          </a:xfrm>
        </p:spPr>
        <p:txBody>
          <a:bodyPr/>
          <a:lstStyle/>
          <a:p>
            <a:r>
              <a:rPr lang="en-GB" sz="1400" dirty="0"/>
              <a:t>https://www.youtube.com/watch?v=_lY74pXWlS8</a:t>
            </a:r>
          </a:p>
        </p:txBody>
      </p:sp>
    </p:spTree>
    <p:extLst>
      <p:ext uri="{BB962C8B-B14F-4D97-AF65-F5344CB8AC3E}">
        <p14:creationId xmlns:p14="http://schemas.microsoft.com/office/powerpoint/2010/main" val="2145741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2139698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unsupervised </a:t>
            </a:r>
            <a:r>
              <a:rPr lang="en-US" dirty="0" smtClean="0"/>
              <a:t>learning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dirty="0"/>
              <a:t>K-</a:t>
            </a:r>
            <a:r>
              <a:rPr lang="da-DK" dirty="0" err="1"/>
              <a:t>means</a:t>
            </a:r>
            <a:r>
              <a:rPr lang="da-DK" dirty="0"/>
              <a:t> </a:t>
            </a:r>
            <a:r>
              <a:rPr lang="da-DK" dirty="0" smtClean="0"/>
              <a:t>Clustering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dirty="0" smtClean="0"/>
              <a:t>Principal Component Analysis (PCA) – </a:t>
            </a:r>
            <a:r>
              <a:rPr lang="en-US" dirty="0" smtClean="0"/>
              <a:t>with focus on MD simulations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13365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smtClean="0"/>
              <a:t>K-</a:t>
            </a:r>
            <a:r>
              <a:rPr lang="da-DK" dirty="0" err="1" smtClean="0"/>
              <a:t>means</a:t>
            </a:r>
            <a:r>
              <a:rPr lang="da-DK" dirty="0" smtClean="0"/>
              <a:t> </a:t>
            </a:r>
            <a:r>
              <a:rPr lang="da-DK" dirty="0" err="1" smtClean="0"/>
              <a:t>clustering</a:t>
            </a:r>
            <a:r>
              <a:rPr lang="da-DK" dirty="0" smtClean="0"/>
              <a:t> (</a:t>
            </a:r>
            <a:r>
              <a:rPr lang="da-DK" dirty="0" err="1" smtClean="0"/>
              <a:t>Partitional</a:t>
            </a:r>
            <a:r>
              <a:rPr lang="da-DK" dirty="0" smtClean="0"/>
              <a:t>)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9836" y="1373021"/>
            <a:ext cx="9069014" cy="1839955"/>
          </a:xfrm>
        </p:spPr>
        <p:txBody>
          <a:bodyPr/>
          <a:lstStyle/>
          <a:p>
            <a:pPr>
              <a:buNone/>
            </a:pPr>
            <a:r>
              <a:rPr lang="en-US" dirty="0" smtClean="0"/>
              <a:t>To partition a data set N, with each data point being a collection of features, into K clusters by minimizing a mean-square-error (MSE) function.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5B585-EB7C-4DC7-95BF-90935E8AEF19}" type="datetime1">
              <a:rPr lang="en-GB" smtClean="0"/>
              <a:t>06/11/2017</a:t>
            </a:fld>
            <a:r>
              <a:rPr lang="en-GB" smtClean="0"/>
              <a:t>21/10/2017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909836" y="2526313"/>
                <a:ext cx="2452658" cy="6947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𝑀𝑆𝐸</m:t>
                          </m:r>
                        </m:sub>
                      </m:sSub>
                      <m:r>
                        <a:rPr lang="da-DK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da-DK" sz="16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da-DK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da-DK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a-DK" sz="16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da-DK" sz="16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lang="da-DK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da-DK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a-DK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da-DK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da-DK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da-DK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da-DK" sz="1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a-DK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da-DK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  <m:r>
                                        <a:rPr lang="da-DK" sz="16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da-DK" sz="1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a-DK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da-DK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da-DK" sz="1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nary>
                    </m:oMath>
                  </m:oMathPara>
                </a14:m>
                <a:endParaRPr lang="en-GB" sz="1600" dirty="0">
                  <a:latin typeface="+mn-lt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836" y="2526313"/>
                <a:ext cx="2452658" cy="694742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936331" y="3789040"/>
                <a:ext cx="1320426" cy="2339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da-DK" sz="16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da-DK" sz="16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da-DK" sz="1600" b="0" i="1" smtClean="0">
                          <a:latin typeface="Cambria Math" panose="02040503050406030204" pitchFamily="18" charset="0"/>
                        </a:rPr>
                        <m:t>=1,….,</m:t>
                      </m:r>
                      <m:r>
                        <a:rPr lang="da-DK" sz="1600" b="0" i="1" smtClean="0">
                          <a:latin typeface="Cambria Math" panose="02040503050406030204" pitchFamily="18" charset="0"/>
                        </a:rPr>
                        <m:t>𝐾</m:t>
                      </m:r>
                    </m:oMath>
                  </m:oMathPara>
                </a14:m>
                <a:endParaRPr lang="en-GB" sz="1600" dirty="0">
                  <a:latin typeface="+mn-lt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331" y="3789040"/>
                <a:ext cx="1320426" cy="233910"/>
              </a:xfrm>
              <a:prstGeom prst="rect">
                <a:avLst/>
              </a:prstGeom>
              <a:blipFill rotWithShape="0">
                <a:blip r:embed="rId3"/>
                <a:stretch>
                  <a:fillRect l="-3241" r="-2315" b="-2368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909836" y="4529332"/>
                <a:ext cx="5400600" cy="46782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:r>
                  <a:rPr lang="da-DK" sz="1600" dirty="0" smtClean="0">
                    <a:latin typeface="+mn-lt"/>
                  </a:rPr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sz="16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da-DK" sz="1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sz="1600" dirty="0" smtClean="0">
                    <a:latin typeface="+mn-lt"/>
                  </a:rPr>
                  <a:t> is the geometrical centroid of cluster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sz="16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da-DK" sz="1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da-DK" sz="1600" dirty="0" smtClean="0">
                  <a:latin typeface="+mn-lt"/>
                </a:endParaRPr>
              </a:p>
              <a:p>
                <a:pPr>
                  <a:lnSpc>
                    <a:spcPct val="95000"/>
                  </a:lnSpc>
                </a:pPr>
                <a:r>
                  <a:rPr lang="en-GB" sz="1600" dirty="0" smtClean="0">
                    <a:latin typeface="+mn-lt"/>
                  </a:rPr>
                  <a:t>and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sz="1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a-DK" sz="16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GB" sz="1600" dirty="0" smtClean="0">
                    <a:latin typeface="+mn-lt"/>
                  </a:rPr>
                  <a:t> is a vector of the t-</a:t>
                </a:r>
                <a:r>
                  <a:rPr lang="en-GB" sz="1600" dirty="0" err="1" smtClean="0">
                    <a:latin typeface="+mn-lt"/>
                  </a:rPr>
                  <a:t>th</a:t>
                </a:r>
                <a:r>
                  <a:rPr lang="en-GB" sz="1600" dirty="0" smtClean="0">
                    <a:latin typeface="+mn-lt"/>
                  </a:rPr>
                  <a:t> data point in </a:t>
                </a:r>
                <a:r>
                  <a:rPr lang="en-GB" sz="1600" dirty="0"/>
                  <a:t>cluster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sz="16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da-DK" sz="1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sz="1600" dirty="0" smtClean="0">
                    <a:latin typeface="+mn-lt"/>
                  </a:rPr>
                  <a:t> </a:t>
                </a:r>
                <a:endParaRPr lang="en-GB" sz="1600" dirty="0">
                  <a:latin typeface="+mn-lt"/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836" y="4529332"/>
                <a:ext cx="5400600" cy="467820"/>
              </a:xfrm>
              <a:prstGeom prst="rect">
                <a:avLst/>
              </a:prstGeom>
              <a:blipFill rotWithShape="0">
                <a:blip r:embed="rId4"/>
                <a:stretch>
                  <a:fillRect l="-2257" t="-15584" b="-2467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7552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smtClean="0"/>
              <a:t>K-</a:t>
            </a:r>
            <a:r>
              <a:rPr lang="da-DK" dirty="0" err="1" smtClean="0"/>
              <a:t>means</a:t>
            </a:r>
            <a:r>
              <a:rPr lang="da-DK" dirty="0" smtClean="0"/>
              <a:t> </a:t>
            </a:r>
            <a:r>
              <a:rPr lang="da-DK" dirty="0" err="1" smtClean="0"/>
              <a:t>clustering</a:t>
            </a:r>
            <a:r>
              <a:rPr lang="da-DK" dirty="0" smtClean="0"/>
              <a:t> 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985838" y="1373021"/>
                <a:ext cx="10581182" cy="4521366"/>
              </a:xfrm>
            </p:spPr>
            <p:txBody>
              <a:bodyPr/>
              <a:lstStyle/>
              <a:p>
                <a:r>
                  <a:rPr lang="en-US" b="1" dirty="0" smtClean="0"/>
                  <a:t>Step 1</a:t>
                </a:r>
                <a:r>
                  <a:rPr lang="en-US" dirty="0" smtClean="0"/>
                  <a:t>: </a:t>
                </a:r>
                <a:r>
                  <a:rPr lang="en-US" dirty="0"/>
                  <a:t>R</a:t>
                </a:r>
                <a:r>
                  <a:rPr lang="en-US" dirty="0" smtClean="0"/>
                  <a:t>andomly assign the centroid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</m:sSub>
                  </m:oMath>
                </a14:m>
                <a:endParaRPr lang="en-US" dirty="0" smtClean="0"/>
              </a:p>
              <a:p>
                <a:endParaRPr lang="da-DK" dirty="0" smtClean="0"/>
              </a:p>
              <a:p>
                <a:r>
                  <a:rPr lang="da-DK" b="1" dirty="0" smtClean="0"/>
                  <a:t>Step 2</a:t>
                </a:r>
                <a:r>
                  <a:rPr lang="da-DK" dirty="0" smtClean="0"/>
                  <a:t>: </a:t>
                </a:r>
                <a:r>
                  <a:rPr lang="en-US" dirty="0" smtClean="0"/>
                  <a:t>Each</a:t>
                </a:r>
                <a:r>
                  <a:rPr lang="da-DK" dirty="0" smtClean="0"/>
                  <a:t> data point </a:t>
                </a:r>
                <a:r>
                  <a:rPr lang="en-GB" dirty="0" smtClean="0"/>
                  <a:t>is assigned to a cluster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dirty="0" smtClean="0"/>
                  <a:t> based on the squared minimum distance </a:t>
                </a:r>
                <a14:m>
                  <m:oMath xmlns:m="http://schemas.openxmlformats.org/officeDocument/2006/math">
                    <m:r>
                      <a:rPr lang="da-DK" b="0" i="1" smtClean="0">
                        <a:latin typeface="Cambria Math" panose="02040503050406030204" pitchFamily="18" charset="0"/>
                      </a:rPr>
                      <m:t>𝑎𝑟𝑔𝑚𝑖𝑛</m:t>
                    </m:r>
                    <m:r>
                      <a:rPr lang="da-DK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da-DK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da-DK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a-D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a-DK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da-DK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da-DK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da-D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a-DK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da-DK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da-DK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 smtClean="0"/>
                  <a:t> between the data point and the centroid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b="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da-DK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dirty="0" smtClean="0"/>
                  <a:t>. </a:t>
                </a:r>
              </a:p>
              <a:p>
                <a:endParaRPr lang="da-DK" dirty="0"/>
              </a:p>
              <a:p>
                <a:r>
                  <a:rPr lang="da-DK" b="1" dirty="0" smtClean="0"/>
                  <a:t>Step 3</a:t>
                </a:r>
                <a:r>
                  <a:rPr lang="da-DK" dirty="0" smtClean="0"/>
                  <a:t>: </a:t>
                </a:r>
                <a:r>
                  <a:rPr lang="en-US" dirty="0" smtClean="0"/>
                  <a:t>For all K clusters the centroid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i="1" dirty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da-DK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da-DK" dirty="0" smtClean="0"/>
                  <a:t> </a:t>
                </a:r>
                <a:r>
                  <a:rPr lang="en-US" dirty="0" smtClean="0"/>
                  <a:t>is set to the center of mass of all the points in cluster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 smtClean="0"/>
              </a:p>
              <a:p>
                <a:endParaRPr lang="en-US" dirty="0" smtClean="0"/>
              </a:p>
              <a:p>
                <a:r>
                  <a:rPr lang="en-US" dirty="0" smtClean="0"/>
                  <a:t>Step 2 and 3 is repeated for all data points and K clusters until a convergence criteria is reached. </a:t>
                </a:r>
              </a:p>
              <a:p>
                <a:endParaRPr lang="en-US" dirty="0"/>
              </a:p>
              <a:p>
                <a:r>
                  <a:rPr lang="en-US" dirty="0" smtClean="0"/>
                  <a:t>Convergence criteria can be a maximum set of iterations, no data points change clusters, or the sum of distances is minimized.</a:t>
                </a:r>
              </a:p>
              <a:p>
                <a:endParaRPr lang="en-US" dirty="0" smtClean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85838" y="1373021"/>
                <a:ext cx="10581182" cy="4521366"/>
              </a:xfrm>
              <a:blipFill rotWithShape="0">
                <a:blip r:embed="rId3"/>
                <a:stretch>
                  <a:fillRect l="-1499" t="-202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95E3C-7609-48EE-980B-309F085909E0}" type="datetime1">
              <a:rPr lang="en-GB" smtClean="0"/>
              <a:t>06/11/2017</a:t>
            </a:fld>
            <a:r>
              <a:rPr lang="en-GB" smtClean="0"/>
              <a:t>21/10/2017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29624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smtClean="0"/>
              <a:t>K-</a:t>
            </a:r>
            <a:r>
              <a:rPr lang="da-DK" dirty="0" err="1" smtClean="0"/>
              <a:t>means</a:t>
            </a:r>
            <a:r>
              <a:rPr lang="da-DK" dirty="0" smtClean="0"/>
              <a:t> </a:t>
            </a:r>
            <a:r>
              <a:rPr lang="da-DK" dirty="0" err="1" smtClean="0"/>
              <a:t>clustering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979396" y="1373021"/>
                <a:ext cx="10220325" cy="4521366"/>
              </a:xfrm>
            </p:spPr>
            <p:txBody>
              <a:bodyPr/>
              <a:lstStyle/>
              <a:p>
                <a:r>
                  <a:rPr lang="da-DK" dirty="0" smtClean="0"/>
                  <a:t>Drawbacks: </a:t>
                </a:r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r>
                  <a:rPr lang="en-US" dirty="0" smtClean="0"/>
                  <a:t>T</a:t>
                </a:r>
                <a:r>
                  <a:rPr lang="da-DK" dirty="0" smtClean="0"/>
                  <a:t>h</a:t>
                </a:r>
                <a:r>
                  <a:rPr lang="en-US" dirty="0" smtClean="0"/>
                  <a:t>e number of K clusters must be know and fixed</a:t>
                </a:r>
              </a:p>
              <a:p>
                <a:pPr marL="774900" lvl="1" indent="-342900">
                  <a:buFont typeface="Wingdings" panose="05000000000000000000" pitchFamily="2" charset="2"/>
                  <a:buChar char="§"/>
                </a:pPr>
                <a:r>
                  <a:rPr lang="en-US" dirty="0" smtClean="0"/>
                  <a:t>Several ways to estimate K</a:t>
                </a:r>
              </a:p>
              <a:p>
                <a:pPr lvl="1" indent="0">
                  <a:buNone/>
                </a:pPr>
                <a:endParaRPr lang="en-US" dirty="0" smtClean="0"/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r>
                  <a:rPr lang="en-US" dirty="0" smtClean="0"/>
                  <a:t>The results of the algorithm depend on the initial selection of centroids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 smtClean="0"/>
              </a:p>
              <a:p>
                <a:pPr marL="774900" lvl="1" indent="-342900">
                  <a:buFont typeface="Wingdings" panose="05000000000000000000" pitchFamily="2" charset="2"/>
                  <a:buChar char="§"/>
                </a:pPr>
                <a:r>
                  <a:rPr lang="en-US" dirty="0" smtClean="0"/>
                  <a:t>Different results for each run – perform several runs</a:t>
                </a:r>
              </a:p>
              <a:p>
                <a:pPr lvl="1" indent="0">
                  <a:buNone/>
                </a:pPr>
                <a:endParaRPr lang="en-US" dirty="0" smtClean="0"/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r>
                  <a:rPr lang="en-US" dirty="0" smtClean="0"/>
                  <a:t>The algorithm can be caught in a local minima </a:t>
                </a:r>
              </a:p>
              <a:p>
                <a:pPr>
                  <a:buNone/>
                </a:pPr>
                <a:endParaRPr lang="en-US" dirty="0" smtClean="0"/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r>
                  <a:rPr lang="en-US" dirty="0" smtClean="0"/>
                  <a:t>It contains the dead-unit problem </a:t>
                </a:r>
              </a:p>
              <a:p>
                <a:pPr marL="774900" lvl="1" indent="-342900">
                  <a:buFont typeface="Wingdings" panose="05000000000000000000" pitchFamily="2" charset="2"/>
                  <a:buChar char="§"/>
                </a:pPr>
                <a:r>
                  <a:rPr lang="en-US" dirty="0" smtClean="0"/>
                  <a:t>If a centroid is selected far away from the rest of the input data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79396" y="1373021"/>
                <a:ext cx="10220325" cy="4521366"/>
              </a:xfrm>
              <a:blipFill rotWithShape="0">
                <a:blip r:embed="rId2"/>
                <a:stretch>
                  <a:fillRect l="-1551" t="-188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6C373-A73F-43FE-8967-2BB2B4D4BDA1}" type="datetime1">
              <a:rPr lang="en-GB" smtClean="0"/>
              <a:t>06/11/2017</a:t>
            </a:fld>
            <a:r>
              <a:rPr lang="en-GB" smtClean="0"/>
              <a:t>21/10/2017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11020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smtClean="0"/>
              <a:t>K-</a:t>
            </a:r>
            <a:r>
              <a:rPr lang="da-DK" dirty="0" err="1" smtClean="0"/>
              <a:t>means</a:t>
            </a:r>
            <a:r>
              <a:rPr lang="da-DK" dirty="0" smtClean="0"/>
              <a:t> </a:t>
            </a:r>
            <a:r>
              <a:rPr lang="da-DK" dirty="0" err="1" smtClean="0"/>
              <a:t>clustering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One method for estimation K: The “Elbow method”, “Elbow point” or “Elbow criteria”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5538EC-606B-483B-8163-8C25E7129911}" type="datetime1">
              <a:rPr lang="en-GB" smtClean="0"/>
              <a:t>06/11/2017</a:t>
            </a:fld>
            <a:r>
              <a:rPr lang="en-GB" smtClean="0"/>
              <a:t>21/10/2017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819" y="1988840"/>
            <a:ext cx="4641375" cy="302433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125860" y="5002924"/>
            <a:ext cx="309634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000000"/>
                </a:solidFill>
              </a:rPr>
              <a:t>The distortion is the sum of the squared difference between the observations and the </a:t>
            </a:r>
            <a:r>
              <a:rPr lang="en-GB" sz="1400" dirty="0" smtClean="0">
                <a:solidFill>
                  <a:srgbClr val="000000"/>
                </a:solidFill>
              </a:rPr>
              <a:t>corresponding </a:t>
            </a:r>
            <a:r>
              <a:rPr lang="en-GB" sz="1400" dirty="0">
                <a:solidFill>
                  <a:srgbClr val="000000"/>
                </a:solidFill>
              </a:rPr>
              <a:t>centroid. </a:t>
            </a:r>
            <a:endParaRPr lang="en-GB" sz="1400" dirty="0"/>
          </a:p>
        </p:txBody>
      </p:sp>
      <p:pic>
        <p:nvPicPr>
          <p:cNvPr id="1026" name="Picture 2" descr="https://upload.wikimedia.org/wikipedia/commons/thumb/c/cd/DataClustering_ElbowCriterion.JPG/300px-DataClustering_ElbowCriterio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2364" y="2132856"/>
            <a:ext cx="3240360" cy="2592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Oval 6"/>
          <p:cNvSpPr/>
          <p:nvPr/>
        </p:nvSpPr>
        <p:spPr bwMode="auto">
          <a:xfrm>
            <a:off x="1629916" y="3917588"/>
            <a:ext cx="288032" cy="337083"/>
          </a:xfrm>
          <a:prstGeom prst="ellipse">
            <a:avLst/>
          </a:prstGeom>
          <a:noFill/>
          <a:ln w="1778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641559" y="5013176"/>
            <a:ext cx="326116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222222"/>
                </a:solidFill>
                <a:latin typeface="+mj-lt"/>
              </a:rPr>
              <a:t>Percentage of variance explained </a:t>
            </a:r>
            <a:r>
              <a:rPr lang="en-GB" sz="1400" dirty="0" smtClean="0">
                <a:solidFill>
                  <a:srgbClr val="222222"/>
                </a:solidFill>
                <a:latin typeface="+mj-lt"/>
              </a:rPr>
              <a:t>as </a:t>
            </a:r>
            <a:r>
              <a:rPr lang="en-GB" sz="1400" dirty="0">
                <a:solidFill>
                  <a:srgbClr val="222222"/>
                </a:solidFill>
                <a:latin typeface="+mj-lt"/>
              </a:rPr>
              <a:t>the ratio of the between-group variance to the total variance</a:t>
            </a:r>
            <a:endParaRPr lang="en-GB" sz="1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16651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smtClean="0"/>
              <a:t>K-</a:t>
            </a:r>
            <a:r>
              <a:rPr lang="da-DK" dirty="0" err="1" smtClean="0"/>
              <a:t>means</a:t>
            </a:r>
            <a:r>
              <a:rPr lang="da-DK" dirty="0" smtClean="0"/>
              <a:t> </a:t>
            </a:r>
            <a:r>
              <a:rPr lang="da-DK" dirty="0" err="1" smtClean="0"/>
              <a:t>clustering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Other methods for estimating K:</a:t>
            </a:r>
          </a:p>
          <a:p>
            <a:r>
              <a:rPr lang="da-DK" dirty="0" smtClean="0"/>
              <a:t>- </a:t>
            </a:r>
            <a:r>
              <a:rPr lang="en-US" dirty="0" smtClean="0"/>
              <a:t>Cross-validation</a:t>
            </a:r>
          </a:p>
          <a:p>
            <a:r>
              <a:rPr lang="da-DK" dirty="0" smtClean="0"/>
              <a:t>- </a:t>
            </a:r>
            <a:r>
              <a:rPr lang="en-US" dirty="0" smtClean="0"/>
              <a:t>G-means algorithm</a:t>
            </a:r>
          </a:p>
          <a:p>
            <a:r>
              <a:rPr lang="da-DK" dirty="0" smtClean="0"/>
              <a:t>- </a:t>
            </a:r>
            <a:r>
              <a:rPr lang="en-GB" dirty="0"/>
              <a:t>T</a:t>
            </a:r>
            <a:r>
              <a:rPr lang="en-GB" dirty="0" smtClean="0"/>
              <a:t>he </a:t>
            </a:r>
            <a:r>
              <a:rPr lang="en-GB" dirty="0"/>
              <a:t>silhouette </a:t>
            </a:r>
            <a:r>
              <a:rPr lang="en-GB" dirty="0" smtClean="0"/>
              <a:t>method</a:t>
            </a:r>
          </a:p>
          <a:p>
            <a:r>
              <a:rPr lang="da-DK" dirty="0" smtClean="0"/>
              <a:t>- </a:t>
            </a:r>
            <a:r>
              <a:rPr lang="en-US" dirty="0" smtClean="0"/>
              <a:t>Genetic algorithm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2512A-B999-4A81-AF25-C8328AEDCBDB}" type="datetime1">
              <a:rPr lang="en-GB" smtClean="0"/>
              <a:t>06/11/2017</a:t>
            </a:fld>
            <a:r>
              <a:rPr lang="en-GB" smtClean="0"/>
              <a:t>21/10/2017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67860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smtClean="0"/>
              <a:t>K-</a:t>
            </a:r>
            <a:r>
              <a:rPr lang="da-DK" dirty="0" err="1" smtClean="0"/>
              <a:t>means</a:t>
            </a:r>
            <a:r>
              <a:rPr lang="da-DK" dirty="0" smtClean="0"/>
              <a:t> </a:t>
            </a:r>
            <a:r>
              <a:rPr lang="da-DK" dirty="0" err="1" smtClean="0"/>
              <a:t>clustering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Treatment of input data: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It is common practice to “whiten” / normalizing the date before applying K-means algorithm.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Principal Component Analysis (PCA) for feature reduction </a:t>
            </a:r>
            <a:r>
              <a:rPr lang="en-US" dirty="0" smtClean="0"/>
              <a:t>or extraction </a:t>
            </a:r>
            <a:r>
              <a:rPr lang="en-US" dirty="0" smtClean="0"/>
              <a:t>and visualization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4BB56E-737C-4384-B291-A2AF6534A263}" type="datetime1">
              <a:rPr lang="en-GB" smtClean="0"/>
              <a:t>06/11/2017</a:t>
            </a:fld>
            <a:r>
              <a:rPr lang="en-GB" smtClean="0"/>
              <a:t>21/10/2017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78124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smtClean="0"/>
              <a:t>PCA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5838" y="1373021"/>
            <a:ext cx="10220325" cy="975859"/>
          </a:xfrm>
        </p:spPr>
        <p:txBody>
          <a:bodyPr/>
          <a:lstStyle/>
          <a:p>
            <a:r>
              <a:rPr lang="en-US" dirty="0" smtClean="0"/>
              <a:t>A statistical method developed by Karl Pearson in 1901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18139-BE21-49D1-AAF0-3351B6B3F3FA}" type="datetime1">
              <a:rPr lang="en-GB" smtClean="0"/>
              <a:t>06/11/2017</a:t>
            </a:fld>
            <a:r>
              <a:rPr lang="en-GB" smtClean="0"/>
              <a:t>21/10/2017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1413549" y="2487210"/>
            <a:ext cx="2876326" cy="5262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US" sz="1800" dirty="0" smtClean="0">
                <a:latin typeface="+mn-lt"/>
              </a:rPr>
              <a:t>A set of possibly correlated variables</a:t>
            </a:r>
            <a:endParaRPr lang="en-US" sz="1800" dirty="0">
              <a:latin typeface="+mn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878045" y="2529130"/>
            <a:ext cx="4392488" cy="4678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US" sz="1600" dirty="0" smtClean="0">
                <a:latin typeface="+mn-lt"/>
              </a:rPr>
              <a:t>Linear combination of uncorrelated Principal Components</a:t>
            </a:r>
            <a:endParaRPr lang="en-US" sz="1600" dirty="0">
              <a:latin typeface="+mn-lt"/>
            </a:endParaRPr>
          </a:p>
        </p:txBody>
      </p:sp>
      <p:sp>
        <p:nvSpPr>
          <p:cNvPr id="8" name="Rounded Rectangle 7"/>
          <p:cNvSpPr/>
          <p:nvPr/>
        </p:nvSpPr>
        <p:spPr bwMode="auto">
          <a:xfrm>
            <a:off x="5662021" y="2420885"/>
            <a:ext cx="4464496" cy="702195"/>
          </a:xfrm>
          <a:prstGeom prst="roundRect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cxnSp>
        <p:nvCxnSpPr>
          <p:cNvPr id="10" name="Straight Arrow Connector 9"/>
          <p:cNvCxnSpPr/>
          <p:nvPr/>
        </p:nvCxnSpPr>
        <p:spPr bwMode="auto">
          <a:xfrm>
            <a:off x="4582244" y="2763041"/>
            <a:ext cx="792088" cy="0"/>
          </a:xfrm>
          <a:prstGeom prst="straightConnector1">
            <a:avLst/>
          </a:prstGeom>
          <a:ln w="76200">
            <a:headEnd type="none" w="med" len="med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3" name="Rounded Rectangle 12"/>
          <p:cNvSpPr/>
          <p:nvPr/>
        </p:nvSpPr>
        <p:spPr bwMode="auto">
          <a:xfrm>
            <a:off x="1269533" y="2401083"/>
            <a:ext cx="3020342" cy="702195"/>
          </a:xfrm>
          <a:prstGeom prst="roundRect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1667653" y="5733256"/>
            <a:ext cx="8208912" cy="576064"/>
          </a:xfrm>
          <a:prstGeom prst="rect">
            <a:avLst/>
          </a:prstGeom>
          <a:solidFill>
            <a:schemeClr val="bg1"/>
          </a:solidFill>
          <a:ln w="1778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7836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5958114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018225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338072962833871"/>
</p:tagLst>
</file>

<file path=ppt/theme/theme1.xml><?xml version="1.0" encoding="utf-8"?>
<a:theme xmlns:a="http://schemas.openxmlformats.org/drawingml/2006/main" name="AU 16:9">
  <a:themeElements>
    <a:clrScheme name="03 AU Lightblue">
      <a:dk1>
        <a:srgbClr val="000000"/>
      </a:dk1>
      <a:lt1>
        <a:srgbClr val="FFFFFF"/>
      </a:lt1>
      <a:dk2>
        <a:srgbClr val="003E5C"/>
      </a:dk2>
      <a:lt2>
        <a:srgbClr val="003E5C"/>
      </a:lt2>
      <a:accent1>
        <a:srgbClr val="0A1449"/>
      </a:accent1>
      <a:accent2>
        <a:srgbClr val="183D83"/>
      </a:accent2>
      <a:accent3>
        <a:srgbClr val="87D1F4"/>
      </a:accent3>
      <a:accent4>
        <a:srgbClr val="33525F"/>
      </a:accent4>
      <a:accent5>
        <a:srgbClr val="548195"/>
      </a:accent5>
      <a:accent6>
        <a:srgbClr val="C6C6C6"/>
      </a:accent6>
      <a:hlink>
        <a:srgbClr val="03428E"/>
      </a:hlink>
      <a:folHlink>
        <a:srgbClr val="03428E"/>
      </a:folHlink>
    </a:clrScheme>
    <a:fontScheme name="AU Passata">
      <a:majorFont>
        <a:latin typeface="AU Passata"/>
        <a:ea typeface=""/>
        <a:cs typeface=""/>
      </a:majorFont>
      <a:minorFont>
        <a:latin typeface="AU Passat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2"/>
        </a:solidFill>
        <a:ln w="1778" cap="flat" cmpd="sng" algn="ctr">
          <a:solidFill>
            <a:schemeClr val="accent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  <a:noAutofit/>
      </a:bodyPr>
      <a:lstStyle>
        <a:defPPr marL="0" marR="0" indent="0" algn="l" defTabSz="914400" rtl="0" eaLnBrk="1" fontAlgn="base" latinLnBrk="0" hangingPunct="1">
          <a:lnSpc>
            <a:spcPct val="95000"/>
          </a:lnSpc>
          <a:spcBef>
            <a:spcPct val="0"/>
          </a:spcBef>
          <a:spcAft>
            <a:spcPct val="0"/>
          </a:spcAft>
          <a:buClrTx/>
          <a:buSzTx/>
          <a:buFont typeface="AU Passata" pitchFamily="34" charset="0"/>
          <a:buNone/>
          <a:tabLst/>
          <a:defRPr kumimoji="0" sz="1600" b="0" i="0" u="none" strike="noStrike" cap="none" normalizeH="0" baseline="0" dirty="0" err="1">
            <a:ln>
              <a:noFill/>
            </a:ln>
            <a:solidFill>
              <a:schemeClr val="bg1"/>
            </a:solidFill>
            <a:effectLst/>
            <a:latin typeface="AU Passat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2"/>
        </a:solidFill>
        <a:ln w="1778" cap="flat" cmpd="sng" algn="ctr">
          <a:solidFill>
            <a:schemeClr val="accent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ts val="3600"/>
          </a:lnSpc>
          <a:spcBef>
            <a:spcPct val="0"/>
          </a:spcBef>
          <a:spcAft>
            <a:spcPct val="0"/>
          </a:spcAft>
          <a:buClrTx/>
          <a:buSzTx/>
          <a:buFont typeface="AU Passata" pitchFamily="34" charset="0"/>
          <a:buNone/>
          <a:tabLst/>
          <a:defRPr kumimoji="0" lang="en-US" sz="3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U Passata" pitchFamily="34" charset="0"/>
          </a:defRPr>
        </a:defPPr>
      </a:lstStyle>
    </a:lnDef>
    <a:txDef>
      <a:spPr>
        <a:noFill/>
      </a:spPr>
      <a:bodyPr wrap="square" lIns="0" tIns="0" rIns="0" bIns="0" rtlCol="0">
        <a:spAutoFit/>
      </a:bodyPr>
      <a:lstStyle>
        <a:defPPr>
          <a:lnSpc>
            <a:spcPct val="95000"/>
          </a:lnSpc>
          <a:defRPr sz="1600" dirty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U PowerPoint Template 16-9.potx" id="{7A6F7BDC-B87C-43B1-A03F-8FC29EB8E4AA}" vid="{0342C178-0357-4DD1-B9D7-A15D067ACA9C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514</Words>
  <Application>Microsoft Office PowerPoint</Application>
  <PresentationFormat>Custom</PresentationFormat>
  <Paragraphs>108</Paragraphs>
  <Slides>16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6" baseType="lpstr">
      <vt:lpstr>Arial</vt:lpstr>
      <vt:lpstr>AU Peto</vt:lpstr>
      <vt:lpstr>AU Passata</vt:lpstr>
      <vt:lpstr>Wingdings 3</vt:lpstr>
      <vt:lpstr>AU Passata Light</vt:lpstr>
      <vt:lpstr>Georgia</vt:lpstr>
      <vt:lpstr>Calibri</vt:lpstr>
      <vt:lpstr>Wingdings</vt:lpstr>
      <vt:lpstr>Cambria Math</vt:lpstr>
      <vt:lpstr>AU 16:9</vt:lpstr>
      <vt:lpstr>Kmeans &amp; pca</vt:lpstr>
      <vt:lpstr>unsupervised learning</vt:lpstr>
      <vt:lpstr>K-means clustering (Partitional)</vt:lpstr>
      <vt:lpstr>K-means clustering </vt:lpstr>
      <vt:lpstr>K-means clustering</vt:lpstr>
      <vt:lpstr>K-means clustering</vt:lpstr>
      <vt:lpstr>K-means clustering</vt:lpstr>
      <vt:lpstr>K-means clustering</vt:lpstr>
      <vt:lpstr>PCA</vt:lpstr>
      <vt:lpstr>PCA</vt:lpstr>
      <vt:lpstr>PCA</vt:lpstr>
      <vt:lpstr>PCA</vt:lpstr>
      <vt:lpstr>What i did</vt:lpstr>
      <vt:lpstr>PCA - drawbacks</vt:lpstr>
      <vt:lpstr>PCA for facial recognition 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modified xsi:type="dcterms:W3CDTF">2017-11-06T12:29:51Z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luginDependencies_0">
    <vt:lpwstr>{"635926855539746206:636045261152541358":[{"dependencyType":"DataSource","dependencyId":":","dependencyVersion":null},{"dependencyType":"DataSource","dependencyId":":","dependencyVersion":null},{"dependencyType":"DataSource","dependencyId":":","dependency</vt:lpwstr>
  </property>
  <property fmtid="{D5CDD505-2E9C-101B-9397-08002B2CF9AE}" pid="3" name="PluginDependencies_1">
    <vt:lpwstr>Version":null},{"dependencyType":"DataSource","dependencyId":":","dependencyVersion":null},{"dependencyType":"DataSource","dependencyId":":","dependencyVersion":null},{"dependencyType":"DataSource","dependencyId":":","dependencyVersion":null},{"dependency</vt:lpwstr>
  </property>
  <property fmtid="{D5CDD505-2E9C-101B-9397-08002B2CF9AE}" pid="4" name="PluginDependencies_2">
    <vt:lpwstr>Type":"DataSource","dependencyId":":","dependencyVersion":null},{"dependencyType":"DataSource","dependencyId":":","dependencyVersion":null},{"dependencyType":"DataSource","dependencyId":":","dependencyVersion":null},{"dependencyType":"DataSource","depende</vt:lpwstr>
  </property>
  <property fmtid="{D5CDD505-2E9C-101B-9397-08002B2CF9AE}" pid="5" name="PluginDependencies_3">
    <vt:lpwstr>ncyId":":","dependencyVersion":null},{"dependencyType":"DataSource","dependencyId":":","dependencyVersion":null},{"dependencyType":"DataSource","dependencyId":":","dependencyVersion":null},{"dependencyType":"DataSource","dependencyId":":","dependencyVersi</vt:lpwstr>
  </property>
  <property fmtid="{D5CDD505-2E9C-101B-9397-08002B2CF9AE}" pid="6" name="PluginDependencies_4">
    <vt:lpwstr>on":null},{"dependencyType":"DataSource","dependencyId":":","dependencyVersion":null},{"dependencyType":"DataSource","dependencyId":":","dependencyVersion":null},{"dependencyType":"DataSource","dependencyId":":","dependencyVersion":null},{"dependencyType"</vt:lpwstr>
  </property>
  <property fmtid="{D5CDD505-2E9C-101B-9397-08002B2CF9AE}" pid="7" name="PluginDependencies_5">
    <vt:lpwstr>:"DataSource","dependencyId":":","dependencyVersion":null},{"dependencyType":"DataSource","dependencyId":":","dependencyVersion":null},{"dependencyType":"DataSource","dependencyId":":","dependencyVersion":null},{"dependencyType":"DataSource","dependencyId</vt:lpwstr>
  </property>
  <property fmtid="{D5CDD505-2E9C-101B-9397-08002B2CF9AE}" pid="8" name="PluginDependencies_6">
    <vt:lpwstr>":":","dependencyVersion":null},{"dependencyType":"DataSource","dependencyId":":","dependencyVersion":null},{"dependencyType":"DataSource","dependencyId":":","dependencyVersion":null},{"dependencyType":"DataSource","dependencyId":":","dependencyVersion":n</vt:lpwstr>
  </property>
  <property fmtid="{D5CDD505-2E9C-101B-9397-08002B2CF9AE}" pid="9" name="PluginDependencies_7">
    <vt:lpwstr>ull},{"dependencyType":"DataSource","dependencyId":":","dependencyVersion":null},{"dependencyType":"DataSource","dependencyId":":","dependencyVersion":null},{"dependencyType":"DataSource","dependencyId":":","dependencyVersion":null},{"dependencyType":"Dat</vt:lpwstr>
  </property>
  <property fmtid="{D5CDD505-2E9C-101B-9397-08002B2CF9AE}" pid="10" name="PluginDependencies_8">
    <vt:lpwstr>aSource","dependencyId":":","dependencyVersion":null},{"dependencyType":"DataSource","dependencyId":":","dependencyVersion":null},{"dependencyType":"DataSource","dependencyId":":","dependencyVersion":null},{"dependencyType":"DataSource","dependencyId":":"</vt:lpwstr>
  </property>
  <property fmtid="{D5CDD505-2E9C-101B-9397-08002B2CF9AE}" pid="11" name="PluginDependencies_9">
    <vt:lpwstr>,"dependencyVersion":null},{"dependencyType":"DataSource","dependencyId":":","dependencyVersion":null},{"dependencyType":"DataSource","dependencyId":":","dependencyVersion":null},{"dependencyType":"DataSource","dependencyId":":","dependencyVersion":null},</vt:lpwstr>
  </property>
  <property fmtid="{D5CDD505-2E9C-101B-9397-08002B2CF9AE}" pid="12" name="PluginDependencies_10">
    <vt:lpwstr>{"dependencyType":"DataSource","dependencyId":":","dependencyVersion":null},{"dependencyType":"DataSource","dependencyId":":","dependencyVersion":null},{"dependencyType":"DataSource","dependencyId":":","dependencyVersion":null},{"dependencyType":"DataSour</vt:lpwstr>
  </property>
  <property fmtid="{D5CDD505-2E9C-101B-9397-08002B2CF9AE}" pid="13" name="PluginDependencies_11">
    <vt:lpwstr>ce","dependencyId":":","dependencyVersion":null},{"dependencyType":"DataSource","dependencyId":":","dependencyVersion":null},{"dependencyType":"DataSource","dependencyId":":","dependencyVersion":null},{"dependencyType":"DataSource","dependencyId":":","dep</vt:lpwstr>
  </property>
  <property fmtid="{D5CDD505-2E9C-101B-9397-08002B2CF9AE}" pid="14" name="PluginDependencies_12">
    <vt:lpwstr>endencyVersion":null},{"dependencyType":"DataSource","dependencyId":":","dependencyVersion":null},{"dependencyType":"DataSource","dependencyId":":","dependencyVersion":null},{"dependencyType":"DataSource","dependencyId":":","dependencyVersion":null},{"dep</vt:lpwstr>
  </property>
  <property fmtid="{D5CDD505-2E9C-101B-9397-08002B2CF9AE}" pid="15" name="PluginDependencies_13">
    <vt:lpwstr>endencyType":"DataSource","dependencyId":":","dependencyVersion":null},{"dependencyType":"DataSource","dependencyId":":","dependencyVersion":null},{"dependencyType":"DataSource","dependencyId":":","dependencyVersion":null},{"dependencyType":"DataSource","</vt:lpwstr>
  </property>
  <property fmtid="{D5CDD505-2E9C-101B-9397-08002B2CF9AE}" pid="16" name="PluginDependencies_14">
    <vt:lpwstr>dependencyId":":","dependencyVersion":null},{"dependencyType":"DataSource","dependencyId":":","dependencyVersion":null},{"dependencyType":"DataSource","dependencyId":":","dependencyVersion":null},{"dependencyType":"DataSource","dependencyId":":","dependen</vt:lpwstr>
  </property>
  <property fmtid="{D5CDD505-2E9C-101B-9397-08002B2CF9AE}" pid="17" name="PluginDependencies_15">
    <vt:lpwstr>cyVersion":null},{"dependencyType":"DataSource","dependencyId":":","dependencyVersion":null},{"dependencyType":"DataSource","dependencyId":":","dependencyVersion":null},{"dependencyType":"DataSource","dependencyId":":","dependencyVersion":null},{"dependen</vt:lpwstr>
  </property>
  <property fmtid="{D5CDD505-2E9C-101B-9397-08002B2CF9AE}" pid="18" name="PluginDependencies_16">
    <vt:lpwstr>cyType":"DataSource","dependencyId":":","dependencyVersion":null},{"dependencyType":"DataSource","dependencyId":":","dependencyVersion":null},{"dependencyType":"DataSource","dependencyId":":","dependencyVersion":null},{"dependencyType":"DataSource","depen</vt:lpwstr>
  </property>
  <property fmtid="{D5CDD505-2E9C-101B-9397-08002B2CF9AE}" pid="19" name="PluginDependencies_17">
    <vt:lpwstr>dencyId":":","dependencyVersion":null},{"dependencyType":"DataSource","dependencyId":":","dependencyVersion":null},{"dependencyType":"DataSource","dependencyId":":","dependencyVersion":null},{"dependencyType":"DataSource","dependencyId":":","dependencyVer</vt:lpwstr>
  </property>
  <property fmtid="{D5CDD505-2E9C-101B-9397-08002B2CF9AE}" pid="20" name="PluginDependencies_18">
    <vt:lpwstr>sion":null},{"dependencyType":"DataSource","dependencyId":":","dependencyVersion":null},{"dependencyType":"DataSource","dependencyId":":","dependencyVersion":null},{"dependencyType":"DataSource","dependencyId":":","dependencyVersion":null},{"dependencyTyp</vt:lpwstr>
  </property>
  <property fmtid="{D5CDD505-2E9C-101B-9397-08002B2CF9AE}" pid="21" name="PluginDependencies_19">
    <vt:lpwstr>e":"DataSource","dependencyId":":","dependencyVersion":null},{"dependencyType":"DataSource","dependencyId":":","dependencyVersion":null},{"dependencyType":"DataSource","dependencyId":":","dependencyVersion":null},{"dependencyType":"DataSource","dependency</vt:lpwstr>
  </property>
  <property fmtid="{D5CDD505-2E9C-101B-9397-08002B2CF9AE}" pid="22" name="PluginDependencies_20">
    <vt:lpwstr>Id":":","dependencyVersion":null},{"dependencyType":"DataSource","dependencyId":":","dependencyVersion":null},{"dependencyType":"DataSource","dependencyId":":","dependencyVersion":null},{"dependencyType":"DataSource","dependencyId":":","dependencyVersion"</vt:lpwstr>
  </property>
  <property fmtid="{D5CDD505-2E9C-101B-9397-08002B2CF9AE}" pid="23" name="PluginDependencies_21">
    <vt:lpwstr>:null},{"dependencyType":"DataSource","dependencyId":":","dependencyVersion":null},{"dependencyType":"DataSource","dependencyId":":","dependencyVersion":null},{"dependencyType":"DataSource","dependencyId":":","dependencyVersion":null},{"dependencyType":"D</vt:lpwstr>
  </property>
  <property fmtid="{D5CDD505-2E9C-101B-9397-08002B2CF9AE}" pid="24" name="PluginDependencies_22">
    <vt:lpwstr>ataSource","dependencyId":":","dependencyVersion":null},{"dependencyType":"DataSource","dependencyId":":","dependencyVersion":null},{"dependencyType":"DataSource","dependencyId":":","dependencyVersion":null},{"dependencyType":"DataSource","dependencyId":"</vt:lpwstr>
  </property>
  <property fmtid="{D5CDD505-2E9C-101B-9397-08002B2CF9AE}" pid="25" name="PluginDependencies_23">
    <vt:lpwstr>:","dependencyVersion":null},{"dependencyType":"DataSource","dependencyId":":","dependencyVersion":null},{"dependencyType":"DataSource","dependencyId":":","dependencyVersion":null},{"dependencyType":"DataSource","dependencyId":":","dependencyVersion":null</vt:lpwstr>
  </property>
  <property fmtid="{D5CDD505-2E9C-101B-9397-08002B2CF9AE}" pid="26" name="PluginDependencies_24">
    <vt:lpwstr>},{"dependencyType":"DataSource","dependencyId":":","dependencyVersion":null},{"dependencyType":"DataSource","dependencyId":":","dependencyVersion":null},{"dependencyType":"DataSource","dependencyId":":","dependencyVersion":null},{"dependencyType":"DataSo</vt:lpwstr>
  </property>
  <property fmtid="{D5CDD505-2E9C-101B-9397-08002B2CF9AE}" pid="27" name="PluginDependencies_25">
    <vt:lpwstr>urce","dependencyId":":","dependencyVersion":null},{"dependencyType":"DataSource","dependencyId":":","dependencyVersion":null},{"dependencyType":"DataSource","dependencyId":":","dependencyVersion":null},{"dependencyType":"DataSource","dependencyId":":","d</vt:lpwstr>
  </property>
  <property fmtid="{D5CDD505-2E9C-101B-9397-08002B2CF9AE}" pid="28" name="PluginDependencies_26">
    <vt:lpwstr>ependencyVersion":null},{"dependencyType":"DataSource","dependencyId":":","dependencyVersion":null},{"dependencyType":"DataSource","dependencyId":":","dependencyVersion":null},{"dependencyType":"DataSource","dependencyId":":","dependencyVersion":null},{"d</vt:lpwstr>
  </property>
  <property fmtid="{D5CDD505-2E9C-101B-9397-08002B2CF9AE}" pid="29" name="PluginDependencies_27">
    <vt:lpwstr>ependencyType":"DataSource","dependencyId":":","dependencyVersion":null},{"dependencyType":"DataSource","dependencyId":":","dependencyVersion":null},{"dependencyType":"DataSource","dependencyId":":","dependencyVersion":null},{"dependencyType":"DataSource"</vt:lpwstr>
  </property>
  <property fmtid="{D5CDD505-2E9C-101B-9397-08002B2CF9AE}" pid="30" name="PluginDependencies_28">
    <vt:lpwstr>,"dependencyId":":","dependencyVersion":null},{"dependencyType":"DataSource","dependencyId":":","dependencyVersion":null},{"dependencyType":"DataSource","dependencyId":":","dependencyVersion":null},{"dependencyType":"DataSource","dependencyId":":","depend</vt:lpwstr>
  </property>
  <property fmtid="{D5CDD505-2E9C-101B-9397-08002B2CF9AE}" pid="31" name="PluginDependencies_29">
    <vt:lpwstr>encyVersion":null},{"dependencyType":"DataSource","dependencyId":":","dependencyVersion":null},{"dependencyType":"DataSource","dependencyId":":","dependencyVersion":null},{"dependencyType":"DataSource","dependencyId":":","dependencyVersion":null},{"depend</vt:lpwstr>
  </property>
  <property fmtid="{D5CDD505-2E9C-101B-9397-08002B2CF9AE}" pid="32" name="PluginDependencies_30">
    <vt:lpwstr>encyType":"DataSource","dependencyId":":","dependencyVersion":null},{"dependencyType":"DataSource","dependencyId":":","dependencyVersion":null},{"dependencyType":"DataSource","dependencyId":":","dependencyVersion":null},{"dependencyType":"DataSource","dep</vt:lpwstr>
  </property>
  <property fmtid="{D5CDD505-2E9C-101B-9397-08002B2CF9AE}" pid="33" name="PluginDependencies_31">
    <vt:lpwstr>endencyId":":","dependencyVersion":null},{"dependencyType":"DataSource","dependencyId":":","dependencyVersion":null},{"dependencyType":"DataSource","dependencyId":":","dependencyVersion":null},{"dependencyType":"DataSource","dependencyId":":","dependencyV</vt:lpwstr>
  </property>
  <property fmtid="{D5CDD505-2E9C-101B-9397-08002B2CF9AE}" pid="34" name="PluginDependencies_32">
    <vt:lpwstr>ersion":null},{"dependencyType":"DataSource","dependencyId":":","dependencyVersion":null},{"dependencyType":"DataSource","dependencyId":":","dependencyVersion":null},{"dependencyType":"DataSource","dependencyId":":","dependencyVersion":null},{"dependencyT</vt:lpwstr>
  </property>
  <property fmtid="{D5CDD505-2E9C-101B-9397-08002B2CF9AE}" pid="35" name="PluginDependencies_33">
    <vt:lpwstr>ype":"DataSource","dependencyId":":","dependencyVersion":null},{"dependencyType":"DataSource","dependencyId":":","dependencyVersion":null},{"dependencyType":"DataSource","dependencyId":":","dependencyVersion":null},{"dependencyType":"DataSource","dependen</vt:lpwstr>
  </property>
  <property fmtid="{D5CDD505-2E9C-101B-9397-08002B2CF9AE}" pid="36" name="PluginDependencies_34">
    <vt:lpwstr>cyId":":","dependencyVersion":null},{"dependencyType":"DataSource","dependencyId":":","dependencyVersion":null},{"dependencyType":"DataSource","dependencyId":":","dependencyVersion":null},{"dependencyType":"DataSource","dependencyId":":","dependencyVersio</vt:lpwstr>
  </property>
  <property fmtid="{D5CDD505-2E9C-101B-9397-08002B2CF9AE}" pid="37" name="PluginDependencies_35">
    <vt:lpwstr>n":null},{"dependencyType":"DataSource","dependencyId":":","dependencyVersion":null},{"dependencyType":"DataSource","dependencyId":":","dependencyVersion":null},{"dependencyType":"DataSource","dependencyId":":","dependencyVersion":null},{"dependencyType":</vt:lpwstr>
  </property>
  <property fmtid="{D5CDD505-2E9C-101B-9397-08002B2CF9AE}" pid="38" name="PluginDependencies_36">
    <vt:lpwstr>"DataSource","dependencyId":":","dependencyVersion":null},{"dependencyType":"DataSource","dependencyId":":","dependencyVersion":null},{"dependencyType":"DataSource","dependencyId":":","dependencyVersion":null},{"dependencyType":"DataSource","dependencyId"</vt:lpwstr>
  </property>
  <property fmtid="{D5CDD505-2E9C-101B-9397-08002B2CF9AE}" pid="39" name="PluginDependencies_37">
    <vt:lpwstr>:":","dependencyVersion":null},{"dependencyType":"DataSource","dependencyId":":","dependencyVersion":null},{"dependencyType":"DataSource","dependencyId":":","dependencyVersion":null},{"dependencyType":"DataSource","dependencyId":":","dependencyVersion":nu</vt:lpwstr>
  </property>
  <property fmtid="{D5CDD505-2E9C-101B-9397-08002B2CF9AE}" pid="40" name="PluginDependencies_38">
    <vt:lpwstr>ll},{"dependencyType":"DataSource","dependencyId":":","dependencyVersion":null},{"dependencyType":"DataSource","dependencyId":":","dependencyVersion":null},{"dependencyType":"DataSource","dependencyId":":","dependencyVersion":null},{"dependencyType":"Data</vt:lpwstr>
  </property>
  <property fmtid="{D5CDD505-2E9C-101B-9397-08002B2CF9AE}" pid="41" name="PluginDependencies_39">
    <vt:lpwstr>Source","dependencyId":":","dependencyVersion":null},{"dependencyType":"DataSource","dependencyId":":","dependencyVersion":null},{"dependencyType":"DataSource","dependencyId":":","dependencyVersion":null},{"dependencyType":"DataSource","dependencyId":":",</vt:lpwstr>
  </property>
  <property fmtid="{D5CDD505-2E9C-101B-9397-08002B2CF9AE}" pid="42" name="PluginDependencies_40">
    <vt:lpwstr>"dependencyVersion":null},{"dependencyType":"DataSource","dependencyId":":","dependencyVersion":null},{"dependencyType":"DataSource","dependencyId":":","dependencyVersion":null},{"dependencyType":"DataSource","dependencyId":":","dependencyVersion":null},{</vt:lpwstr>
  </property>
  <property fmtid="{D5CDD505-2E9C-101B-9397-08002B2CF9AE}" pid="43" name="PluginDependencies_41">
    <vt:lpwstr>"dependencyType":"DataSource","dependencyId":":","dependencyVersion":null},{"dependencyType":"DataSource","dependencyId":":","dependencyVersion":null},{"dependencyType":"DataSource","dependencyId":":","dependencyVersion":null},{"dependencyType":"DataSourc</vt:lpwstr>
  </property>
  <property fmtid="{D5CDD505-2E9C-101B-9397-08002B2CF9AE}" pid="44" name="PluginDependencies_42">
    <vt:lpwstr>e","dependencyId":":","dependencyVersion":null},{"dependencyType":"DataSource","dependencyId":":","dependencyVersion":null},{"dependencyType":"DataSource","dependencyId":":","dependencyVersion":null},{"dependencyType":"DataSource","dependencyId":":","depe</vt:lpwstr>
  </property>
  <property fmtid="{D5CDD505-2E9C-101B-9397-08002B2CF9AE}" pid="45" name="PluginDependencies_43">
    <vt:lpwstr>ndencyVersion":null},{"dependencyType":"DataSource","dependencyId":":","dependencyVersion":null},{"dependencyType":"DataSource","dependencyId":":","dependencyVersion":null},{"dependencyType":"DataSource","dependencyId":":","dependencyVersion":null},{"depe</vt:lpwstr>
  </property>
  <property fmtid="{D5CDD505-2E9C-101B-9397-08002B2CF9AE}" pid="46" name="PluginDependencies_44">
    <vt:lpwstr>ndencyType":"DataSource","dependencyId":":","dependencyVersion":null},{"dependencyType":"DataSource","dependencyId":":","dependencyVersion":null},{"dependencyType":"DataSource","dependencyId":":","dependencyVersion":null},{"dependencyType":"DataSource","d</vt:lpwstr>
  </property>
  <property fmtid="{D5CDD505-2E9C-101B-9397-08002B2CF9AE}" pid="47" name="PluginDependencies_45">
    <vt:lpwstr>ependencyId":":","dependencyVersion":null},{"dependencyType":"DataSource","dependencyId":":","dependencyVersion":null},{"dependencyType":"DataSource","dependencyId":":","dependencyVersion":null},{"dependencyType":"DataSource","dependencyId":":","dependenc</vt:lpwstr>
  </property>
  <property fmtid="{D5CDD505-2E9C-101B-9397-08002B2CF9AE}" pid="48" name="PluginDependencies_46">
    <vt:lpwstr>yVersion":null},{"dependencyType":"DataSource","dependencyId":":","dependencyVersion":null},{"dependencyType":"DataSource","dependencyId":":","dependencyVersion":null},{"dependencyType":"DataSource","dependencyId":":","dependencyVersion":null},{"dependenc</vt:lpwstr>
  </property>
  <property fmtid="{D5CDD505-2E9C-101B-9397-08002B2CF9AE}" pid="49" name="PluginDependencies_47">
    <vt:lpwstr>yType":"DataSource","dependencyId":":","dependencyVersion":null},{"dependencyType":"DataSource","dependencyId":":","dependencyVersion":null},{"dependencyType":"DataSource","dependencyId":":","dependencyVersion":null},{"dependencyType":"DataSource","depend</vt:lpwstr>
  </property>
  <property fmtid="{D5CDD505-2E9C-101B-9397-08002B2CF9AE}" pid="50" name="PluginDependencies_48">
    <vt:lpwstr>encyId":":","dependencyVersion":null},{"dependencyType":"DataSource","dependencyId":":","dependencyVersion":null},{"dependencyType":"DataSource","dependencyId":":","dependencyVersion":null},{"dependencyType":"DataSource","dependencyId":":","dependencyVers</vt:lpwstr>
  </property>
  <property fmtid="{D5CDD505-2E9C-101B-9397-08002B2CF9AE}" pid="51" name="PluginDependencies_49">
    <vt:lpwstr>ion":null},{"dependencyType":"DataSource","dependencyId":":","dependencyVersion":null},{"dependencyType":"DataSource","dependencyId":":","dependencyVersion":null},{"dependencyType":"DataSource","dependencyId":":","dependencyVersion":null},{"dependencyType</vt:lpwstr>
  </property>
  <property fmtid="{D5CDD505-2E9C-101B-9397-08002B2CF9AE}" pid="52" name="PluginDependencies_50">
    <vt:lpwstr>":"DataSource","dependencyId":":","dependencyVersion":null},{"dependencyType":"DataSource","dependencyId":":","dependencyVersion":null},{"dependencyType":"DataSource","dependencyId":":","dependencyVersion":null},{"dependencyType":"DataSource","dependencyI</vt:lpwstr>
  </property>
  <property fmtid="{D5CDD505-2E9C-101B-9397-08002B2CF9AE}" pid="53" name="PluginDependencies_51">
    <vt:lpwstr>d":":","dependencyVersion":null},{"dependencyType":"DataSource","dependencyId":":","dependencyVersion":null},{"dependencyType":"DataSource","dependencyId":":","dependencyVersion":null},{"dependencyType":"DataSource","dependencyId":":","dependencyVersion":</vt:lpwstr>
  </property>
  <property fmtid="{D5CDD505-2E9C-101B-9397-08002B2CF9AE}" pid="54" name="PluginDependencies_52">
    <vt:lpwstr>null},{"dependencyType":"DataSource","dependencyId":":","dependencyVersion":null},{"dependencyType":"DataSource","dependencyId":":","dependencyVersion":null},{"dependencyType":"DataSource","dependencyId":":","dependencyVersion":null},{"dependencyType":"Da</vt:lpwstr>
  </property>
  <property fmtid="{D5CDD505-2E9C-101B-9397-08002B2CF9AE}" pid="55" name="PluginDependencies_53">
    <vt:lpwstr>taSource","dependencyId":":","dependencyVersion":null}],"635926855539746206:636045261152541359":[],"635926855539746206:636045261152541360":[],"635926855539746206:636045261152541361":[],"635926855539746206:636045261152541362":[],"635690283596553901:6357565</vt:lpwstr>
  </property>
  <property fmtid="{D5CDD505-2E9C-101B-9397-08002B2CF9AE}" pid="56" name="PluginDependencies_54">
    <vt:lpwstr>74568773657":[]}</vt:lpwstr>
  </property>
  <property fmtid="{D5CDD505-2E9C-101B-9397-08002B2CF9AE}" pid="57" name="CustomerId">
    <vt:lpwstr>auoffice</vt:lpwstr>
  </property>
  <property fmtid="{D5CDD505-2E9C-101B-9397-08002B2CF9AE}" pid="58" name="TemplateId">
    <vt:lpwstr>636196524199658508</vt:lpwstr>
  </property>
  <property fmtid="{D5CDD505-2E9C-101B-9397-08002B2CF9AE}" pid="59" name="UserProfileId">
    <vt:lpwstr>636342331799494575</vt:lpwstr>
  </property>
  <property fmtid="{D5CDD505-2E9C-101B-9397-08002B2CF9AE}" pid="60" name="TemplafyTimeStamp">
    <vt:lpwstr>2017-02-24T14:35:30.3621506Z</vt:lpwstr>
  </property>
  <property fmtid="{D5CDD505-2E9C-101B-9397-08002B2CF9AE}" pid="61" name="OfficeID">
    <vt:lpwstr>5300</vt:lpwstr>
  </property>
  <property fmtid="{D5CDD505-2E9C-101B-9397-08002B2CF9AE}" pid="62" name="colorthemechange">
    <vt:lpwstr>True</vt:lpwstr>
  </property>
</Properties>
</file>